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69" r:id="rId1"/>
  </p:sldMasterIdLst>
  <p:notesMasterIdLst>
    <p:notesMasterId r:id="rId103"/>
  </p:notesMasterIdLst>
  <p:handoutMasterIdLst>
    <p:handoutMasterId r:id="rId104"/>
  </p:handoutMasterIdLst>
  <p:sldIdLst>
    <p:sldId id="256" r:id="rId2"/>
    <p:sldId id="257" r:id="rId3"/>
    <p:sldId id="348" r:id="rId4"/>
    <p:sldId id="350" r:id="rId5"/>
    <p:sldId id="260" r:id="rId6"/>
    <p:sldId id="352" r:id="rId7"/>
    <p:sldId id="353" r:id="rId8"/>
    <p:sldId id="317" r:id="rId9"/>
    <p:sldId id="389" r:id="rId10"/>
    <p:sldId id="263" r:id="rId11"/>
    <p:sldId id="264" r:id="rId12"/>
    <p:sldId id="266" r:id="rId13"/>
    <p:sldId id="265" r:id="rId14"/>
    <p:sldId id="267" r:id="rId15"/>
    <p:sldId id="268" r:id="rId16"/>
    <p:sldId id="269" r:id="rId17"/>
    <p:sldId id="270" r:id="rId18"/>
    <p:sldId id="271" r:id="rId19"/>
    <p:sldId id="272" r:id="rId20"/>
    <p:sldId id="276" r:id="rId21"/>
    <p:sldId id="273" r:id="rId22"/>
    <p:sldId id="274" r:id="rId23"/>
    <p:sldId id="275" r:id="rId24"/>
    <p:sldId id="288" r:id="rId25"/>
    <p:sldId id="287" r:id="rId26"/>
    <p:sldId id="289" r:id="rId27"/>
    <p:sldId id="290" r:id="rId28"/>
    <p:sldId id="291" r:id="rId29"/>
    <p:sldId id="292" r:id="rId30"/>
    <p:sldId id="293" r:id="rId31"/>
    <p:sldId id="295" r:id="rId32"/>
    <p:sldId id="296" r:id="rId33"/>
    <p:sldId id="297" r:id="rId34"/>
    <p:sldId id="298" r:id="rId35"/>
    <p:sldId id="299" r:id="rId36"/>
    <p:sldId id="300" r:id="rId37"/>
    <p:sldId id="301" r:id="rId38"/>
    <p:sldId id="302" r:id="rId39"/>
    <p:sldId id="304" r:id="rId40"/>
    <p:sldId id="306" r:id="rId41"/>
    <p:sldId id="307" r:id="rId42"/>
    <p:sldId id="320" r:id="rId43"/>
    <p:sldId id="355" r:id="rId44"/>
    <p:sldId id="356" r:id="rId45"/>
    <p:sldId id="357" r:id="rId46"/>
    <p:sldId id="323" r:id="rId47"/>
    <p:sldId id="358" r:id="rId48"/>
    <p:sldId id="321" r:id="rId49"/>
    <p:sldId id="322" r:id="rId50"/>
    <p:sldId id="324" r:id="rId51"/>
    <p:sldId id="325" r:id="rId52"/>
    <p:sldId id="326" r:id="rId53"/>
    <p:sldId id="328" r:id="rId54"/>
    <p:sldId id="329" r:id="rId55"/>
    <p:sldId id="359" r:id="rId56"/>
    <p:sldId id="392" r:id="rId57"/>
    <p:sldId id="331" r:id="rId58"/>
    <p:sldId id="332" r:id="rId59"/>
    <p:sldId id="360" r:id="rId60"/>
    <p:sldId id="361" r:id="rId61"/>
    <p:sldId id="362" r:id="rId62"/>
    <p:sldId id="398" r:id="rId63"/>
    <p:sldId id="363" r:id="rId64"/>
    <p:sldId id="364" r:id="rId65"/>
    <p:sldId id="334" r:id="rId66"/>
    <p:sldId id="365" r:id="rId67"/>
    <p:sldId id="335" r:id="rId68"/>
    <p:sldId id="336" r:id="rId69"/>
    <p:sldId id="338" r:id="rId70"/>
    <p:sldId id="339" r:id="rId71"/>
    <p:sldId id="340" r:id="rId72"/>
    <p:sldId id="341" r:id="rId73"/>
    <p:sldId id="342" r:id="rId74"/>
    <p:sldId id="343" r:id="rId75"/>
    <p:sldId id="344" r:id="rId76"/>
    <p:sldId id="345" r:id="rId77"/>
    <p:sldId id="383" r:id="rId78"/>
    <p:sldId id="387" r:id="rId79"/>
    <p:sldId id="393" r:id="rId80"/>
    <p:sldId id="367" r:id="rId81"/>
    <p:sldId id="368" r:id="rId82"/>
    <p:sldId id="369" r:id="rId83"/>
    <p:sldId id="370" r:id="rId84"/>
    <p:sldId id="371" r:id="rId85"/>
    <p:sldId id="372" r:id="rId86"/>
    <p:sldId id="373" r:id="rId87"/>
    <p:sldId id="374" r:id="rId88"/>
    <p:sldId id="375" r:id="rId89"/>
    <p:sldId id="376" r:id="rId90"/>
    <p:sldId id="377" r:id="rId91"/>
    <p:sldId id="378" r:id="rId92"/>
    <p:sldId id="384" r:id="rId93"/>
    <p:sldId id="386" r:id="rId94"/>
    <p:sldId id="381" r:id="rId95"/>
    <p:sldId id="394" r:id="rId96"/>
    <p:sldId id="395" r:id="rId97"/>
    <p:sldId id="396" r:id="rId98"/>
    <p:sldId id="397" r:id="rId99"/>
    <p:sldId id="346" r:id="rId100"/>
    <p:sldId id="390" r:id="rId101"/>
    <p:sldId id="391" r:id="rId102"/>
  </p:sldIdLst>
  <p:sldSz cx="9144000" cy="6858000" type="screen4x3"/>
  <p:notesSz cx="7099300" cy="10234613"/>
  <p:defaultTextStyle>
    <a:defPPr>
      <a:defRPr lang="en-GB"/>
    </a:defPPr>
    <a:lvl1pPr algn="ctr" defTabSz="449263" rtl="0" fontAlgn="base">
      <a:spcBef>
        <a:spcPct val="0"/>
      </a:spcBef>
      <a:spcAft>
        <a:spcPct val="0"/>
      </a:spcAft>
      <a:defRPr sz="2400" b="1" kern="1200">
        <a:solidFill>
          <a:schemeClr val="tx1"/>
        </a:solidFill>
        <a:latin typeface="Times New Roman" pitchFamily="18" charset="0"/>
        <a:ea typeface="+mn-ea"/>
        <a:cs typeface="+mn-cs"/>
      </a:defRPr>
    </a:lvl1pPr>
    <a:lvl2pPr marL="742950" indent="-285750" algn="ctr" defTabSz="449263" rtl="0" fontAlgn="base">
      <a:spcBef>
        <a:spcPct val="0"/>
      </a:spcBef>
      <a:spcAft>
        <a:spcPct val="0"/>
      </a:spcAft>
      <a:defRPr sz="2400" b="1" kern="1200">
        <a:solidFill>
          <a:schemeClr val="tx1"/>
        </a:solidFill>
        <a:latin typeface="Times New Roman" pitchFamily="18" charset="0"/>
        <a:ea typeface="+mn-ea"/>
        <a:cs typeface="+mn-cs"/>
      </a:defRPr>
    </a:lvl2pPr>
    <a:lvl3pPr marL="1143000" indent="-228600" algn="ctr" defTabSz="449263" rtl="0" fontAlgn="base">
      <a:spcBef>
        <a:spcPct val="0"/>
      </a:spcBef>
      <a:spcAft>
        <a:spcPct val="0"/>
      </a:spcAft>
      <a:defRPr sz="2400" b="1" kern="1200">
        <a:solidFill>
          <a:schemeClr val="tx1"/>
        </a:solidFill>
        <a:latin typeface="Times New Roman" pitchFamily="18" charset="0"/>
        <a:ea typeface="+mn-ea"/>
        <a:cs typeface="+mn-cs"/>
      </a:defRPr>
    </a:lvl3pPr>
    <a:lvl4pPr marL="1600200" indent="-228600" algn="ctr" defTabSz="449263" rtl="0" fontAlgn="base">
      <a:spcBef>
        <a:spcPct val="0"/>
      </a:spcBef>
      <a:spcAft>
        <a:spcPct val="0"/>
      </a:spcAft>
      <a:defRPr sz="2400" b="1" kern="1200">
        <a:solidFill>
          <a:schemeClr val="tx1"/>
        </a:solidFill>
        <a:latin typeface="Times New Roman" pitchFamily="18" charset="0"/>
        <a:ea typeface="+mn-ea"/>
        <a:cs typeface="+mn-cs"/>
      </a:defRPr>
    </a:lvl4pPr>
    <a:lvl5pPr marL="2057400" indent="-228600" algn="ctr" defTabSz="449263" rtl="0" fontAlgn="base">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99"/>
    <a:srgbClr val="80008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33" autoAdjust="0"/>
    <p:restoredTop sz="94344" autoAdjust="0"/>
  </p:normalViewPr>
  <p:slideViewPr>
    <p:cSldViewPr>
      <p:cViewPr>
        <p:scale>
          <a:sx n="70" d="100"/>
          <a:sy n="70" d="100"/>
        </p:scale>
        <p:origin x="-992" y="144"/>
      </p:cViewPr>
      <p:guideLst>
        <p:guide orient="horz" pos="2160"/>
        <p:guide pos="2880"/>
      </p:guideLst>
    </p:cSldViewPr>
  </p:slideViewPr>
  <p:outlineViewPr>
    <p:cViewPr varScale="1">
      <p:scale>
        <a:sx n="170" d="200"/>
        <a:sy n="170" d="200"/>
      </p:scale>
      <p:origin x="0" y="21259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5063" tIns="47531" rIns="95063" bIns="47531" numCol="1" anchor="t" anchorCtr="0" compatLnSpc="1">
            <a:prstTxWarp prst="textNoShape">
              <a:avLst/>
            </a:prstTxWarp>
          </a:bodyPr>
          <a:lstStyle>
            <a:lvl1pPr algn="l" defTabSz="466725">
              <a:lnSpc>
                <a:spcPct val="93000"/>
              </a:lnSpc>
              <a:buClr>
                <a:srgbClr val="000000"/>
              </a:buClr>
              <a:buSzPct val="100000"/>
              <a:buFont typeface="Times New Roman" pitchFamily="18" charset="0"/>
              <a:buNone/>
              <a:defRPr sz="1200" b="0" smtClean="0">
                <a:solidFill>
                  <a:srgbClr val="000000"/>
                </a:solidFill>
                <a:latin typeface="Arial" charset="0"/>
              </a:defRPr>
            </a:lvl1pPr>
          </a:lstStyle>
          <a:p>
            <a:pPr>
              <a:defRPr/>
            </a:pPr>
            <a:endParaRPr lang="es-ES"/>
          </a:p>
        </p:txBody>
      </p:sp>
      <p:sp>
        <p:nvSpPr>
          <p:cNvPr id="141315" name="Rectangle 3"/>
          <p:cNvSpPr>
            <a:spLocks noGrp="1" noChangeArrowheads="1"/>
          </p:cNvSpPr>
          <p:nvPr>
            <p:ph type="dt" sz="quarter" idx="1"/>
          </p:nvPr>
        </p:nvSpPr>
        <p:spPr bwMode="auto">
          <a:xfrm>
            <a:off x="4022725" y="0"/>
            <a:ext cx="3074988" cy="511175"/>
          </a:xfrm>
          <a:prstGeom prst="rect">
            <a:avLst/>
          </a:prstGeom>
          <a:noFill/>
          <a:ln w="9525">
            <a:noFill/>
            <a:miter lim="800000"/>
            <a:headEnd/>
            <a:tailEnd/>
          </a:ln>
          <a:effectLst/>
        </p:spPr>
        <p:txBody>
          <a:bodyPr vert="horz" wrap="square" lIns="95063" tIns="47531" rIns="95063" bIns="47531" numCol="1" anchor="t" anchorCtr="0" compatLnSpc="1">
            <a:prstTxWarp prst="textNoShape">
              <a:avLst/>
            </a:prstTxWarp>
          </a:bodyPr>
          <a:lstStyle>
            <a:lvl1pPr algn="r" defTabSz="466725">
              <a:lnSpc>
                <a:spcPct val="93000"/>
              </a:lnSpc>
              <a:buClr>
                <a:srgbClr val="000000"/>
              </a:buClr>
              <a:buSzPct val="100000"/>
              <a:buFont typeface="Times New Roman" pitchFamily="18" charset="0"/>
              <a:buNone/>
              <a:defRPr sz="1200" b="0" smtClean="0">
                <a:solidFill>
                  <a:srgbClr val="000000"/>
                </a:solidFill>
                <a:latin typeface="Arial" charset="0"/>
              </a:defRPr>
            </a:lvl1pPr>
          </a:lstStyle>
          <a:p>
            <a:pPr>
              <a:defRPr/>
            </a:pPr>
            <a:endParaRPr lang="es-ES"/>
          </a:p>
        </p:txBody>
      </p:sp>
      <p:sp>
        <p:nvSpPr>
          <p:cNvPr id="141316" name="Rectangle 4"/>
          <p:cNvSpPr>
            <a:spLocks noGrp="1" noChangeArrowheads="1"/>
          </p:cNvSpPr>
          <p:nvPr>
            <p:ph type="ftr" sz="quarter" idx="2"/>
          </p:nvPr>
        </p:nvSpPr>
        <p:spPr bwMode="auto">
          <a:xfrm>
            <a:off x="0" y="9721850"/>
            <a:ext cx="3074988" cy="511175"/>
          </a:xfrm>
          <a:prstGeom prst="rect">
            <a:avLst/>
          </a:prstGeom>
          <a:noFill/>
          <a:ln w="9525">
            <a:noFill/>
            <a:miter lim="800000"/>
            <a:headEnd/>
            <a:tailEnd/>
          </a:ln>
          <a:effectLst/>
        </p:spPr>
        <p:txBody>
          <a:bodyPr vert="horz" wrap="square" lIns="95063" tIns="47531" rIns="95063" bIns="47531" numCol="1" anchor="b" anchorCtr="0" compatLnSpc="1">
            <a:prstTxWarp prst="textNoShape">
              <a:avLst/>
            </a:prstTxWarp>
          </a:bodyPr>
          <a:lstStyle>
            <a:lvl1pPr algn="l" defTabSz="466725">
              <a:lnSpc>
                <a:spcPct val="93000"/>
              </a:lnSpc>
              <a:buClr>
                <a:srgbClr val="000000"/>
              </a:buClr>
              <a:buSzPct val="100000"/>
              <a:buFont typeface="Times New Roman" pitchFamily="18" charset="0"/>
              <a:buNone/>
              <a:defRPr sz="1200" b="0" smtClean="0">
                <a:solidFill>
                  <a:srgbClr val="000000"/>
                </a:solidFill>
                <a:latin typeface="Arial" charset="0"/>
              </a:defRPr>
            </a:lvl1pPr>
          </a:lstStyle>
          <a:p>
            <a:pPr>
              <a:defRPr/>
            </a:pPr>
            <a:endParaRPr lang="es-ES"/>
          </a:p>
        </p:txBody>
      </p:sp>
      <p:sp>
        <p:nvSpPr>
          <p:cNvPr id="141317" name="Rectangle 5"/>
          <p:cNvSpPr>
            <a:spLocks noGrp="1" noChangeArrowheads="1"/>
          </p:cNvSpPr>
          <p:nvPr>
            <p:ph type="sldNum" sz="quarter" idx="3"/>
          </p:nvPr>
        </p:nvSpPr>
        <p:spPr bwMode="auto">
          <a:xfrm>
            <a:off x="4022725" y="9721850"/>
            <a:ext cx="3074988" cy="511175"/>
          </a:xfrm>
          <a:prstGeom prst="rect">
            <a:avLst/>
          </a:prstGeom>
          <a:noFill/>
          <a:ln w="9525">
            <a:noFill/>
            <a:miter lim="800000"/>
            <a:headEnd/>
            <a:tailEnd/>
          </a:ln>
          <a:effectLst/>
        </p:spPr>
        <p:txBody>
          <a:bodyPr vert="horz" wrap="square" lIns="95063" tIns="47531" rIns="95063" bIns="47531" numCol="1" anchor="b" anchorCtr="0" compatLnSpc="1">
            <a:prstTxWarp prst="textNoShape">
              <a:avLst/>
            </a:prstTxWarp>
          </a:bodyPr>
          <a:lstStyle>
            <a:lvl1pPr algn="r" defTabSz="466725">
              <a:lnSpc>
                <a:spcPct val="93000"/>
              </a:lnSpc>
              <a:buClr>
                <a:srgbClr val="000000"/>
              </a:buClr>
              <a:buSzPct val="100000"/>
              <a:buFont typeface="Times New Roman" pitchFamily="18" charset="0"/>
              <a:buNone/>
              <a:defRPr sz="1200" b="0" smtClean="0">
                <a:solidFill>
                  <a:srgbClr val="000000"/>
                </a:solidFill>
                <a:latin typeface="Arial" charset="0"/>
              </a:defRPr>
            </a:lvl1pPr>
          </a:lstStyle>
          <a:p>
            <a:pPr>
              <a:defRPr/>
            </a:pPr>
            <a:fld id="{314A3B49-AC10-475E-BA5A-3A7DF9313685}" type="slidenum">
              <a:rPr lang="es-ES"/>
              <a:pPr>
                <a:defRPr/>
              </a:pPr>
              <a:t>‹Nº›</a:t>
            </a:fld>
            <a:endParaRPr lang="es-ES"/>
          </a:p>
        </p:txBody>
      </p:sp>
    </p:spTree>
    <p:extLst>
      <p:ext uri="{BB962C8B-B14F-4D97-AF65-F5344CB8AC3E}">
        <p14:creationId xmlns:p14="http://schemas.microsoft.com/office/powerpoint/2010/main" val="12193602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7099300" cy="10234613"/>
          </a:xfrm>
          <a:prstGeom prst="roundRect">
            <a:avLst>
              <a:gd name="adj" fmla="val 19"/>
            </a:avLst>
          </a:prstGeom>
          <a:solidFill>
            <a:srgbClr val="FFFFFF"/>
          </a:solidFill>
          <a:ln w="9360">
            <a:noFill/>
            <a:miter lim="800000"/>
            <a:headEnd/>
            <a:tailEnd/>
          </a:ln>
          <a:effectLst/>
        </p:spPr>
        <p:txBody>
          <a:bodyPr wrap="none" anchor="ctr"/>
          <a:lstStyle/>
          <a:p>
            <a:pPr>
              <a:defRPr/>
            </a:pPr>
            <a:endParaRPr lang="ca-ES"/>
          </a:p>
        </p:txBody>
      </p:sp>
      <p:sp>
        <p:nvSpPr>
          <p:cNvPr id="2050" name="AutoShape 2"/>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a:effectLst/>
        </p:spPr>
        <p:txBody>
          <a:bodyPr wrap="none" anchor="ctr"/>
          <a:lstStyle/>
          <a:p>
            <a:pPr>
              <a:defRPr/>
            </a:pPr>
            <a:endParaRPr lang="ca-ES"/>
          </a:p>
        </p:txBody>
      </p:sp>
      <p:sp>
        <p:nvSpPr>
          <p:cNvPr id="2051" name="AutoShape 3"/>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a:effectLst/>
        </p:spPr>
        <p:txBody>
          <a:bodyPr wrap="none" anchor="ctr"/>
          <a:lstStyle/>
          <a:p>
            <a:pPr>
              <a:defRPr/>
            </a:pPr>
            <a:endParaRPr lang="ca-ES"/>
          </a:p>
        </p:txBody>
      </p:sp>
      <p:sp>
        <p:nvSpPr>
          <p:cNvPr id="2052" name="AutoShape 4"/>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a:effectLst/>
        </p:spPr>
        <p:txBody>
          <a:bodyPr wrap="none" anchor="ctr"/>
          <a:lstStyle/>
          <a:p>
            <a:pPr>
              <a:defRPr/>
            </a:pPr>
            <a:endParaRPr lang="ca-ES"/>
          </a:p>
        </p:txBody>
      </p:sp>
      <p:sp>
        <p:nvSpPr>
          <p:cNvPr id="2053" name="AutoShape 5"/>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a:effectLst/>
        </p:spPr>
        <p:txBody>
          <a:bodyPr wrap="none" anchor="ctr"/>
          <a:lstStyle/>
          <a:p>
            <a:pPr>
              <a:defRPr/>
            </a:pPr>
            <a:endParaRPr lang="ca-ES"/>
          </a:p>
        </p:txBody>
      </p:sp>
      <p:sp>
        <p:nvSpPr>
          <p:cNvPr id="2054" name="AutoShape 6"/>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a:effectLst/>
        </p:spPr>
        <p:txBody>
          <a:bodyPr wrap="none" anchor="ctr"/>
          <a:lstStyle/>
          <a:p>
            <a:pPr>
              <a:defRPr/>
            </a:pPr>
            <a:endParaRPr lang="ca-ES"/>
          </a:p>
        </p:txBody>
      </p:sp>
      <p:sp>
        <p:nvSpPr>
          <p:cNvPr id="2055" name="AutoShape 7"/>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a:effectLst/>
        </p:spPr>
        <p:txBody>
          <a:bodyPr wrap="none" anchor="ctr"/>
          <a:lstStyle/>
          <a:p>
            <a:pPr>
              <a:defRPr/>
            </a:pPr>
            <a:endParaRPr lang="ca-ES"/>
          </a:p>
        </p:txBody>
      </p:sp>
      <p:sp>
        <p:nvSpPr>
          <p:cNvPr id="2056" name="AutoShape 8"/>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a:effectLst/>
        </p:spPr>
        <p:txBody>
          <a:bodyPr wrap="none" anchor="ctr"/>
          <a:lstStyle/>
          <a:p>
            <a:pPr>
              <a:defRPr/>
            </a:pPr>
            <a:endParaRPr lang="ca-ES"/>
          </a:p>
        </p:txBody>
      </p:sp>
      <p:sp>
        <p:nvSpPr>
          <p:cNvPr id="2057" name="AutoShape 9"/>
          <p:cNvSpPr>
            <a:spLocks noChangeArrowheads="1"/>
          </p:cNvSpPr>
          <p:nvPr/>
        </p:nvSpPr>
        <p:spPr bwMode="auto">
          <a:xfrm>
            <a:off x="0" y="0"/>
            <a:ext cx="7099300" cy="10234613"/>
          </a:xfrm>
          <a:prstGeom prst="roundRect">
            <a:avLst>
              <a:gd name="adj" fmla="val 23"/>
            </a:avLst>
          </a:prstGeom>
          <a:solidFill>
            <a:srgbClr val="FFFFFF"/>
          </a:solidFill>
          <a:ln w="9525">
            <a:noFill/>
            <a:round/>
            <a:headEnd/>
            <a:tailEnd/>
          </a:ln>
          <a:effectLst/>
        </p:spPr>
        <p:txBody>
          <a:bodyPr wrap="none" anchor="ctr"/>
          <a:lstStyle/>
          <a:p>
            <a:pPr>
              <a:defRPr/>
            </a:pPr>
            <a:endParaRPr lang="ca-ES"/>
          </a:p>
        </p:txBody>
      </p:sp>
      <p:sp>
        <p:nvSpPr>
          <p:cNvPr id="2058" name="Rectangle 10"/>
          <p:cNvSpPr>
            <a:spLocks noGrp="1" noChangeArrowheads="1"/>
          </p:cNvSpPr>
          <p:nvPr>
            <p:ph type="hdr"/>
          </p:nvPr>
        </p:nvSpPr>
        <p:spPr bwMode="auto">
          <a:xfrm>
            <a:off x="0" y="0"/>
            <a:ext cx="3062288" cy="496888"/>
          </a:xfrm>
          <a:prstGeom prst="rect">
            <a:avLst/>
          </a:prstGeom>
          <a:noFill/>
          <a:ln w="9525">
            <a:noFill/>
            <a:round/>
            <a:headEnd/>
            <a:tailEnd/>
          </a:ln>
          <a:effectLst/>
        </p:spPr>
        <p:txBody>
          <a:bodyPr vert="horz" wrap="square" lIns="97114" tIns="50528" rIns="97114" bIns="50528" numCol="1" anchor="t" anchorCtr="0" compatLnSpc="1">
            <a:prstTxWarp prst="textNoShape">
              <a:avLst/>
            </a:prstTxWarp>
          </a:bodyPr>
          <a:lstStyle>
            <a:lvl1pPr algn="l" defTabSz="447675">
              <a:buSzPct val="10000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smtClean="0">
                <a:solidFill>
                  <a:srgbClr val="000000"/>
                </a:solidFill>
                <a:latin typeface="Arial" charset="0"/>
              </a:defRPr>
            </a:lvl1pPr>
          </a:lstStyle>
          <a:p>
            <a:pPr>
              <a:defRPr/>
            </a:pPr>
            <a:endParaRPr lang="en-GB"/>
          </a:p>
        </p:txBody>
      </p:sp>
      <p:sp>
        <p:nvSpPr>
          <p:cNvPr id="2059" name="Rectangle 11"/>
          <p:cNvSpPr>
            <a:spLocks noGrp="1" noChangeArrowheads="1"/>
          </p:cNvSpPr>
          <p:nvPr>
            <p:ph type="dt"/>
          </p:nvPr>
        </p:nvSpPr>
        <p:spPr bwMode="auto">
          <a:xfrm>
            <a:off x="4022725" y="0"/>
            <a:ext cx="3062288" cy="496888"/>
          </a:xfrm>
          <a:prstGeom prst="rect">
            <a:avLst/>
          </a:prstGeom>
          <a:noFill/>
          <a:ln w="9525">
            <a:noFill/>
            <a:round/>
            <a:headEnd/>
            <a:tailEnd/>
          </a:ln>
          <a:effectLst/>
        </p:spPr>
        <p:txBody>
          <a:bodyPr vert="horz" wrap="square" lIns="97114" tIns="50528" rIns="97114" bIns="50528" numCol="1" anchor="t" anchorCtr="0" compatLnSpc="1">
            <a:prstTxWarp prst="textNoShape">
              <a:avLst/>
            </a:prstTxWarp>
          </a:bodyPr>
          <a:lstStyle>
            <a:lvl1pPr algn="r" defTabSz="447675">
              <a:buSzPct val="10000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smtClean="0">
                <a:solidFill>
                  <a:srgbClr val="000000"/>
                </a:solidFill>
                <a:latin typeface="Arial" charset="0"/>
              </a:defRPr>
            </a:lvl1pPr>
          </a:lstStyle>
          <a:p>
            <a:pPr>
              <a:defRPr/>
            </a:pPr>
            <a:endParaRPr lang="en-GB"/>
          </a:p>
        </p:txBody>
      </p:sp>
      <p:sp>
        <p:nvSpPr>
          <p:cNvPr id="10253" name="Rectangle 12"/>
          <p:cNvSpPr>
            <a:spLocks noGrp="1" noRot="1" noChangeAspect="1" noChangeArrowheads="1"/>
          </p:cNvSpPr>
          <p:nvPr>
            <p:ph type="sldImg"/>
          </p:nvPr>
        </p:nvSpPr>
        <p:spPr bwMode="auto">
          <a:xfrm>
            <a:off x="993775" y="768350"/>
            <a:ext cx="5097463" cy="3822700"/>
          </a:xfrm>
          <a:prstGeom prst="rect">
            <a:avLst/>
          </a:prstGeom>
          <a:solidFill>
            <a:srgbClr val="FFFFFF"/>
          </a:solidFill>
          <a:ln w="9360">
            <a:solidFill>
              <a:srgbClr val="000000"/>
            </a:solidFill>
            <a:miter lim="800000"/>
            <a:headEnd/>
            <a:tailEnd/>
          </a:ln>
        </p:spPr>
      </p:sp>
      <p:sp>
        <p:nvSpPr>
          <p:cNvPr id="2061" name="Rectangle 13"/>
          <p:cNvSpPr>
            <a:spLocks noGrp="1" noChangeArrowheads="1"/>
          </p:cNvSpPr>
          <p:nvPr>
            <p:ph type="body"/>
          </p:nvPr>
        </p:nvSpPr>
        <p:spPr bwMode="auto">
          <a:xfrm>
            <a:off x="709613" y="4860925"/>
            <a:ext cx="5667375" cy="4592638"/>
          </a:xfrm>
          <a:prstGeom prst="rect">
            <a:avLst/>
          </a:prstGeom>
          <a:noFill/>
          <a:ln w="9525">
            <a:noFill/>
            <a:round/>
            <a:headEnd/>
            <a:tailEnd/>
          </a:ln>
          <a:effectLst/>
        </p:spPr>
        <p:txBody>
          <a:bodyPr vert="horz" wrap="square" lIns="97114" tIns="50528" rIns="97114" bIns="50528" numCol="1" anchor="t" anchorCtr="0" compatLnSpc="1">
            <a:prstTxWarp prst="textNoShape">
              <a:avLst/>
            </a:prstTxWarp>
          </a:bodyPr>
          <a:lstStyle/>
          <a:p>
            <a:pPr lvl="0"/>
            <a:endParaRPr lang="es-ES" noProof="0" smtClean="0"/>
          </a:p>
        </p:txBody>
      </p:sp>
      <p:sp>
        <p:nvSpPr>
          <p:cNvPr id="2062" name="Rectangle 14"/>
          <p:cNvSpPr>
            <a:spLocks noGrp="1" noChangeArrowheads="1"/>
          </p:cNvSpPr>
          <p:nvPr>
            <p:ph type="ftr"/>
          </p:nvPr>
        </p:nvSpPr>
        <p:spPr bwMode="auto">
          <a:xfrm>
            <a:off x="0" y="9723438"/>
            <a:ext cx="3062288" cy="495300"/>
          </a:xfrm>
          <a:prstGeom prst="rect">
            <a:avLst/>
          </a:prstGeom>
          <a:noFill/>
          <a:ln w="9525">
            <a:noFill/>
            <a:round/>
            <a:headEnd/>
            <a:tailEnd/>
          </a:ln>
          <a:effectLst/>
        </p:spPr>
        <p:txBody>
          <a:bodyPr vert="horz" wrap="square" lIns="97114" tIns="50528" rIns="97114" bIns="50528" numCol="1" anchor="b" anchorCtr="0" compatLnSpc="1">
            <a:prstTxWarp prst="textNoShape">
              <a:avLst/>
            </a:prstTxWarp>
          </a:bodyPr>
          <a:lstStyle>
            <a:lvl1pPr algn="l" defTabSz="447675">
              <a:buSzPct val="10000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smtClean="0">
                <a:solidFill>
                  <a:srgbClr val="000000"/>
                </a:solidFill>
                <a:latin typeface="Arial" charset="0"/>
              </a:defRPr>
            </a:lvl1pPr>
          </a:lstStyle>
          <a:p>
            <a:pPr>
              <a:defRPr/>
            </a:pPr>
            <a:endParaRPr lang="en-GB"/>
          </a:p>
        </p:txBody>
      </p:sp>
      <p:sp>
        <p:nvSpPr>
          <p:cNvPr id="2063" name="Rectangle 15"/>
          <p:cNvSpPr>
            <a:spLocks noGrp="1" noChangeArrowheads="1"/>
          </p:cNvSpPr>
          <p:nvPr>
            <p:ph type="sldNum"/>
          </p:nvPr>
        </p:nvSpPr>
        <p:spPr bwMode="auto">
          <a:xfrm>
            <a:off x="4022725" y="9723438"/>
            <a:ext cx="3062288" cy="495300"/>
          </a:xfrm>
          <a:prstGeom prst="rect">
            <a:avLst/>
          </a:prstGeom>
          <a:noFill/>
          <a:ln w="9525">
            <a:noFill/>
            <a:round/>
            <a:headEnd/>
            <a:tailEnd/>
          </a:ln>
          <a:effectLst/>
        </p:spPr>
        <p:txBody>
          <a:bodyPr vert="horz" wrap="square" lIns="97114" tIns="50528" rIns="97114" bIns="50528" numCol="1" anchor="b" anchorCtr="0" compatLnSpc="1">
            <a:prstTxWarp prst="textNoShape">
              <a:avLst/>
            </a:prstTxWarp>
          </a:bodyPr>
          <a:lstStyle>
            <a:lvl1pPr algn="r" defTabSz="447675">
              <a:buSzPct val="10000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smtClean="0">
                <a:solidFill>
                  <a:srgbClr val="000000"/>
                </a:solidFill>
                <a:latin typeface="Arial" charset="0"/>
              </a:defRPr>
            </a:lvl1pPr>
          </a:lstStyle>
          <a:p>
            <a:pPr>
              <a:defRPr/>
            </a:pPr>
            <a:fld id="{FAEB1F18-E4D9-42ED-AD84-B30D144CA40D}" type="slidenum">
              <a:rPr lang="en-GB"/>
              <a:pPr>
                <a:defRPr/>
              </a:pPr>
              <a:t>‹Nº›</a:t>
            </a:fld>
            <a:endParaRPr lang="en-GB"/>
          </a:p>
        </p:txBody>
      </p:sp>
    </p:spTree>
    <p:extLst>
      <p:ext uri="{BB962C8B-B14F-4D97-AF65-F5344CB8AC3E}">
        <p14:creationId xmlns:p14="http://schemas.microsoft.com/office/powerpoint/2010/main" val="1655453512"/>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1pPr>
    <a:lvl2pPr marL="742950" indent="-28575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2pPr>
    <a:lvl3pPr marL="11430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3pPr>
    <a:lvl4pPr marL="16002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4pPr>
    <a:lvl5pPr marL="20574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15"/>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1pPr>
            <a:lvl2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2pPr>
            <a:lvl3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3pPr>
            <a:lvl4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4pPr>
            <a:lvl5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5pPr>
            <a:lvl6pPr marL="25146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6pPr>
            <a:lvl7pPr marL="29718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7pPr>
            <a:lvl8pPr marL="34290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8pPr>
            <a:lvl9pPr marL="38862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9pPr>
          </a:lstStyle>
          <a:p>
            <a:pPr eaLnBrk="1" hangingPunct="1"/>
            <a:fld id="{5E1C230F-98C8-478C-8D31-BBCC59C995F0}" type="slidenum">
              <a:rPr lang="en-GB" altLang="ca-ES" sz="1200" b="0">
                <a:solidFill>
                  <a:srgbClr val="000000"/>
                </a:solidFill>
                <a:latin typeface="Arial" charset="0"/>
              </a:rPr>
              <a:pPr eaLnBrk="1" hangingPunct="1"/>
              <a:t>1</a:t>
            </a:fld>
            <a:endParaRPr lang="en-GB" altLang="ca-ES" sz="1200" b="0">
              <a:solidFill>
                <a:srgbClr val="000000"/>
              </a:solidFill>
              <a:latin typeface="Arial" charset="0"/>
            </a:endParaRPr>
          </a:p>
        </p:txBody>
      </p:sp>
      <p:sp>
        <p:nvSpPr>
          <p:cNvPr id="11267" name="Text Box 1"/>
          <p:cNvSpPr txBox="1">
            <a:spLocks noChangeArrowheads="1"/>
          </p:cNvSpPr>
          <p:nvPr/>
        </p:nvSpPr>
        <p:spPr bwMode="auto">
          <a:xfrm>
            <a:off x="992188" y="768350"/>
            <a:ext cx="5114925" cy="3836988"/>
          </a:xfrm>
          <a:prstGeom prst="rect">
            <a:avLst/>
          </a:prstGeom>
          <a:solidFill>
            <a:srgbClr val="FFFFFF"/>
          </a:solidFill>
          <a:ln w="9360">
            <a:solidFill>
              <a:srgbClr val="000000"/>
            </a:solidFill>
            <a:miter lim="800000"/>
            <a:headEnd/>
            <a:tailEnd/>
          </a:ln>
        </p:spPr>
        <p:txBody>
          <a:bodyPr wrap="none" anchor="ctr"/>
          <a:lstStyle/>
          <a:p>
            <a:endParaRPr lang="ca-ES" altLang="ca-ES"/>
          </a:p>
        </p:txBody>
      </p:sp>
      <p:sp>
        <p:nvSpPr>
          <p:cNvPr id="11268" name="Rectangle 2"/>
          <p:cNvSpPr txBox="1">
            <a:spLocks noGrp="1" noChangeArrowheads="1"/>
          </p:cNvSpPr>
          <p:nvPr>
            <p:ph type="body"/>
          </p:nvPr>
        </p:nvSpPr>
        <p:spPr>
          <a:xfrm>
            <a:off x="709613" y="4860925"/>
            <a:ext cx="5668962" cy="4594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1023" tIns="45511" rIns="91023" bIns="45511" anchor="ctr"/>
          <a:lstStyle/>
          <a:p>
            <a:pPr eaLnBrk="1" hangingPunct="1"/>
            <a:endParaRPr lang="es-ES" altLang="ca-E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57390687-96B7-45F6-8FC3-992B4BB43732}" type="slidenum">
              <a:rPr lang="en-US" altLang="ca-ES" sz="1300">
                <a:latin typeface="Calibri" pitchFamily="34" charset="0"/>
              </a:rPr>
              <a:pPr eaLnBrk="1" hangingPunct="1"/>
              <a:t>27</a:t>
            </a:fld>
            <a:endParaRPr lang="en-US" altLang="ca-ES" sz="1300">
              <a:latin typeface="Calibri" pitchFamily="34" charset="0"/>
            </a:endParaRPr>
          </a:p>
        </p:txBody>
      </p:sp>
      <p:sp>
        <p:nvSpPr>
          <p:cNvPr id="8499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ca-ES" altLang="ca-E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4C2C5E75-660C-4FB8-9D8E-32207729591F}" type="slidenum">
              <a:rPr lang="en-US" altLang="ca-ES" sz="1300">
                <a:latin typeface="Calibri" pitchFamily="34" charset="0"/>
              </a:rPr>
              <a:pPr eaLnBrk="1" hangingPunct="1"/>
              <a:t>28</a:t>
            </a:fld>
            <a:endParaRPr lang="en-US" altLang="ca-ES" sz="1300">
              <a:latin typeface="Calibri" pitchFamily="34" charset="0"/>
            </a:endParaRPr>
          </a:p>
        </p:txBody>
      </p:sp>
      <p:sp>
        <p:nvSpPr>
          <p:cNvPr id="870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ca-ES" altLang="ca-E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5A18EE96-F7D7-497E-912B-44058CAB196C}" type="slidenum">
              <a:rPr lang="en-US" altLang="ca-ES" sz="1300">
                <a:latin typeface="Calibri" pitchFamily="34" charset="0"/>
              </a:rPr>
              <a:pPr eaLnBrk="1" hangingPunct="1"/>
              <a:t>29</a:t>
            </a:fld>
            <a:endParaRPr lang="en-US" altLang="ca-ES" sz="1300">
              <a:latin typeface="Calibri" pitchFamily="34"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ca-ES" altLang="ca-E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723BC404-D044-4FCE-BB2F-4D44910134CC}" type="slidenum">
              <a:rPr lang="en-US" altLang="ca-ES" sz="1300">
                <a:latin typeface="Calibri" pitchFamily="34" charset="0"/>
              </a:rPr>
              <a:pPr eaLnBrk="1" hangingPunct="1"/>
              <a:t>30</a:t>
            </a:fld>
            <a:endParaRPr lang="en-US" altLang="ca-ES" sz="1300">
              <a:latin typeface="Calibri" pitchFamily="34" charset="0"/>
            </a:endParaRPr>
          </a:p>
        </p:txBody>
      </p:sp>
      <p:sp>
        <p:nvSpPr>
          <p:cNvPr id="911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ca-ES" altLang="ca-E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6D5FB9BD-6417-4202-BE0C-C3E386E5A69B}" type="slidenum">
              <a:rPr lang="en-US" altLang="ca-ES" sz="1300">
                <a:latin typeface="Calibri" pitchFamily="34" charset="0"/>
              </a:rPr>
              <a:pPr eaLnBrk="1" hangingPunct="1"/>
              <a:t>31</a:t>
            </a:fld>
            <a:endParaRPr lang="en-US" altLang="ca-ES" sz="1300">
              <a:latin typeface="Calibri" pitchFamily="34" charset="0"/>
            </a:endParaRPr>
          </a:p>
        </p:txBody>
      </p:sp>
      <p:sp>
        <p:nvSpPr>
          <p:cNvPr id="94210"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94211"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ca-ES" altLang="ca-E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AD1E08B4-DF1D-4DC1-AEF5-CDD1C6406103}" type="slidenum">
              <a:rPr lang="en-US" altLang="ca-ES" sz="1300">
                <a:latin typeface="Calibri" pitchFamily="34" charset="0"/>
              </a:rPr>
              <a:pPr eaLnBrk="1" hangingPunct="1"/>
              <a:t>32</a:t>
            </a:fld>
            <a:endParaRPr lang="en-US" altLang="ca-ES" sz="1300">
              <a:latin typeface="Calibri" pitchFamily="34" charset="0"/>
            </a:endParaRPr>
          </a:p>
        </p:txBody>
      </p:sp>
      <p:sp>
        <p:nvSpPr>
          <p:cNvPr id="96258"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9625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ca-ES" smtClean="0"/>
          </a:p>
          <a:p>
            <a:pPr eaLnBrk="1" hangingPunct="1"/>
            <a:endParaRPr lang="en-US" altLang="ca-E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53AB4626-18E0-4116-8DE6-786BE242211F}" type="slidenum">
              <a:rPr lang="en-US" altLang="ca-ES" sz="1300">
                <a:latin typeface="Calibri" pitchFamily="34" charset="0"/>
              </a:rPr>
              <a:pPr eaLnBrk="1" hangingPunct="1"/>
              <a:t>33</a:t>
            </a:fld>
            <a:endParaRPr lang="en-US" altLang="ca-ES" sz="1300">
              <a:latin typeface="Calibri" pitchFamily="34" charset="0"/>
            </a:endParaRPr>
          </a:p>
        </p:txBody>
      </p:sp>
      <p:sp>
        <p:nvSpPr>
          <p:cNvPr id="9830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98307"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ca-ES" altLang="ca-E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B6B6A605-CE09-44C9-BB53-785EEC8872F7}" type="slidenum">
              <a:rPr lang="en-US" altLang="ca-ES" sz="1300">
                <a:latin typeface="Calibri" pitchFamily="34" charset="0"/>
              </a:rPr>
              <a:pPr eaLnBrk="1" hangingPunct="1"/>
              <a:t>34</a:t>
            </a:fld>
            <a:endParaRPr lang="en-US" altLang="ca-ES" sz="1300">
              <a:latin typeface="Calibri" pitchFamily="34" charset="0"/>
            </a:endParaRPr>
          </a:p>
        </p:txBody>
      </p:sp>
      <p:sp>
        <p:nvSpPr>
          <p:cNvPr id="10035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00355"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ca-ES" altLang="ca-E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9F0A61EF-4CF6-46D3-AE8F-EAC9E3E6DF6A}" type="slidenum">
              <a:rPr lang="en-US" altLang="ca-ES" sz="1300">
                <a:latin typeface="Calibri" pitchFamily="34" charset="0"/>
              </a:rPr>
              <a:pPr eaLnBrk="1" hangingPunct="1"/>
              <a:t>35</a:t>
            </a:fld>
            <a:endParaRPr lang="en-US" altLang="ca-ES" sz="1300">
              <a:latin typeface="Calibri" pitchFamily="34" charset="0"/>
            </a:endParaRPr>
          </a:p>
        </p:txBody>
      </p:sp>
      <p:sp>
        <p:nvSpPr>
          <p:cNvPr id="10240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02403"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ca-ES" altLang="ca-E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smtClean="0"/>
          </a:p>
        </p:txBody>
      </p:sp>
      <p:sp>
        <p:nvSpPr>
          <p:cNvPr id="1044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23336B7D-3821-4F84-AAA6-6F677DA7D766}" type="slidenum">
              <a:rPr lang="en-US" altLang="ca-ES" sz="1300">
                <a:latin typeface="Calibri" pitchFamily="34" charset="0"/>
              </a:rPr>
              <a:pPr eaLnBrk="1" hangingPunct="1"/>
              <a:t>36</a:t>
            </a:fld>
            <a:endParaRPr lang="en-US" altLang="ca-ES" sz="130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15"/>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1pPr>
            <a:lvl2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2pPr>
            <a:lvl3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3pPr>
            <a:lvl4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4pPr>
            <a:lvl5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5pPr>
            <a:lvl6pPr marL="25146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6pPr>
            <a:lvl7pPr marL="29718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7pPr>
            <a:lvl8pPr marL="34290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8pPr>
            <a:lvl9pPr marL="38862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9pPr>
          </a:lstStyle>
          <a:p>
            <a:pPr eaLnBrk="1" hangingPunct="1"/>
            <a:fld id="{101F0D8B-AC26-4EBB-A61C-0B267D0588F8}" type="slidenum">
              <a:rPr lang="en-GB" altLang="ca-ES" sz="1200" b="0">
                <a:solidFill>
                  <a:srgbClr val="000000"/>
                </a:solidFill>
                <a:latin typeface="Arial" charset="0"/>
              </a:rPr>
              <a:pPr eaLnBrk="1" hangingPunct="1"/>
              <a:t>2</a:t>
            </a:fld>
            <a:endParaRPr lang="en-GB" altLang="ca-ES" sz="1200" b="0">
              <a:solidFill>
                <a:srgbClr val="000000"/>
              </a:solidFill>
              <a:latin typeface="Arial" charset="0"/>
            </a:endParaRPr>
          </a:p>
        </p:txBody>
      </p:sp>
      <p:sp>
        <p:nvSpPr>
          <p:cNvPr id="12291" name="Text Box 1"/>
          <p:cNvSpPr txBox="1">
            <a:spLocks noChangeArrowheads="1"/>
          </p:cNvSpPr>
          <p:nvPr/>
        </p:nvSpPr>
        <p:spPr bwMode="auto">
          <a:xfrm>
            <a:off x="992188" y="768350"/>
            <a:ext cx="5114925" cy="3836988"/>
          </a:xfrm>
          <a:prstGeom prst="rect">
            <a:avLst/>
          </a:prstGeom>
          <a:solidFill>
            <a:srgbClr val="FFFFFF"/>
          </a:solidFill>
          <a:ln w="9360">
            <a:solidFill>
              <a:srgbClr val="000000"/>
            </a:solidFill>
            <a:miter lim="800000"/>
            <a:headEnd/>
            <a:tailEnd/>
          </a:ln>
        </p:spPr>
        <p:txBody>
          <a:bodyPr wrap="none" anchor="ctr"/>
          <a:lstStyle/>
          <a:p>
            <a:endParaRPr lang="ca-ES" altLang="ca-ES"/>
          </a:p>
        </p:txBody>
      </p:sp>
      <p:sp>
        <p:nvSpPr>
          <p:cNvPr id="12292" name="Rectangle 2"/>
          <p:cNvSpPr txBox="1">
            <a:spLocks noGrp="1" noChangeArrowheads="1"/>
          </p:cNvSpPr>
          <p:nvPr>
            <p:ph type="body"/>
          </p:nvPr>
        </p:nvSpPr>
        <p:spPr>
          <a:xfrm>
            <a:off x="709613" y="4860925"/>
            <a:ext cx="5668962" cy="4594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1023" tIns="45511" rIns="91023" bIns="45511" anchor="ctr"/>
          <a:lstStyle/>
          <a:p>
            <a:pPr eaLnBrk="1" hangingPunct="1"/>
            <a:endParaRPr lang="es-ES" altLang="ca-E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smtClean="0"/>
          </a:p>
        </p:txBody>
      </p:sp>
      <p:sp>
        <p:nvSpPr>
          <p:cNvPr id="1064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BE8F3A48-28C4-4552-B1DF-F79D670A8E13}" type="slidenum">
              <a:rPr lang="en-US" altLang="ca-ES" sz="1300">
                <a:latin typeface="Calibri" pitchFamily="34" charset="0"/>
              </a:rPr>
              <a:pPr eaLnBrk="1" hangingPunct="1"/>
              <a:t>37</a:t>
            </a:fld>
            <a:endParaRPr lang="en-US" altLang="ca-ES" sz="1300">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smtClean="0"/>
          </a:p>
        </p:txBody>
      </p:sp>
      <p:sp>
        <p:nvSpPr>
          <p:cNvPr id="1085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D1BA8659-8CB2-4FD7-BEC4-3C6D5BF960EC}" type="slidenum">
              <a:rPr lang="en-US" altLang="ca-ES" sz="1300">
                <a:latin typeface="Calibri" pitchFamily="34" charset="0"/>
              </a:rPr>
              <a:pPr eaLnBrk="1" hangingPunct="1"/>
              <a:t>38</a:t>
            </a:fld>
            <a:endParaRPr lang="en-US" altLang="ca-ES" sz="1300">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smtClean="0"/>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19353619-09D2-433F-B718-3B514212E2CF}" type="slidenum">
              <a:rPr lang="en-US" altLang="ca-ES" sz="1300">
                <a:latin typeface="Calibri" pitchFamily="34" charset="0"/>
              </a:rPr>
              <a:pPr eaLnBrk="1" hangingPunct="1"/>
              <a:t>40</a:t>
            </a:fld>
            <a:endParaRPr lang="en-US" altLang="ca-ES" sz="1300">
              <a:latin typeface="Calibri"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smtClean="0"/>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4B390444-E263-47B3-9126-A72F689761B3}" type="slidenum">
              <a:rPr lang="en-US" altLang="ca-ES" sz="1300">
                <a:latin typeface="Calibri" pitchFamily="34" charset="0"/>
              </a:rPr>
              <a:pPr eaLnBrk="1" hangingPunct="1"/>
              <a:t>41</a:t>
            </a:fld>
            <a:endParaRPr lang="en-US" altLang="ca-ES" sz="1300">
              <a:latin typeface="Calibr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C0C2E140-2D68-42C8-9D3F-AE914668C340}" type="slidenum">
              <a:rPr lang="en-US" altLang="ca-ES" sz="1300">
                <a:solidFill>
                  <a:srgbClr val="000000"/>
                </a:solidFill>
              </a:rPr>
              <a:pPr eaLnBrk="1" hangingPunct="1"/>
              <a:t>43</a:t>
            </a:fld>
            <a:endParaRPr lang="en-US" altLang="ca-ES" sz="1300">
              <a:solidFill>
                <a:srgbClr val="000000"/>
              </a:solidFill>
            </a:endParaRPr>
          </a:p>
        </p:txBody>
      </p:sp>
      <p:sp>
        <p:nvSpPr>
          <p:cNvPr id="245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ca-ES" altLang="ca-E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46</a:t>
            </a:fld>
            <a:endParaRPr lang="en-US"/>
          </a:p>
        </p:txBody>
      </p:sp>
    </p:spTree>
    <p:extLst>
      <p:ext uri="{BB962C8B-B14F-4D97-AF65-F5344CB8AC3E}">
        <p14:creationId xmlns:p14="http://schemas.microsoft.com/office/powerpoint/2010/main" val="561155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50</a:t>
            </a:fld>
            <a:endParaRPr lang="en-US"/>
          </a:p>
        </p:txBody>
      </p:sp>
    </p:spTree>
    <p:extLst>
      <p:ext uri="{BB962C8B-B14F-4D97-AF65-F5344CB8AC3E}">
        <p14:creationId xmlns:p14="http://schemas.microsoft.com/office/powerpoint/2010/main" val="517769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242C242E-0572-8D40-84FC-5FE2E5BC2A3B}" type="slidenum">
              <a:rPr lang="en-US">
                <a:latin typeface="Arial" pitchFamily="-108" charset="0"/>
                <a:ea typeface="ＭＳ Ｐゴシック" pitchFamily="-108" charset="-128"/>
                <a:cs typeface="ＭＳ Ｐゴシック" pitchFamily="-108" charset="-128"/>
              </a:rPr>
              <a:pPr/>
              <a:t>51</a:t>
            </a:fld>
            <a:endParaRPr lang="en-US">
              <a:latin typeface="Arial" pitchFamily="-108" charset="0"/>
              <a:ea typeface="ＭＳ Ｐゴシック" pitchFamily="-108" charset="-128"/>
              <a:cs typeface="ＭＳ Ｐゴシック" pitchFamily="-108"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52</a:t>
            </a:fld>
            <a:endParaRPr lang="en-US"/>
          </a:p>
        </p:txBody>
      </p:sp>
    </p:spTree>
    <p:extLst>
      <p:ext uri="{BB962C8B-B14F-4D97-AF65-F5344CB8AC3E}">
        <p14:creationId xmlns:p14="http://schemas.microsoft.com/office/powerpoint/2010/main" val="2121875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53</a:t>
            </a:fld>
            <a:endParaRPr lang="en-US"/>
          </a:p>
        </p:txBody>
      </p:sp>
    </p:spTree>
    <p:extLst>
      <p:ext uri="{BB962C8B-B14F-4D97-AF65-F5344CB8AC3E}">
        <p14:creationId xmlns:p14="http://schemas.microsoft.com/office/powerpoint/2010/main" val="3567819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smtClean="0">
              <a:ea typeface="ＭＳ Ｐゴシック" pitchFamily="34" charset="-128"/>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BF046A4-7134-4FDA-AC40-02344580388F}" type="slidenum">
              <a:rPr lang="en-US" altLang="ca-ES" sz="1300">
                <a:latin typeface="Calibri" pitchFamily="34" charset="0"/>
              </a:rPr>
              <a:pPr eaLnBrk="1" hangingPunct="1"/>
              <a:t>15</a:t>
            </a:fld>
            <a:endParaRPr lang="en-US" altLang="ca-ES" sz="1300">
              <a:latin typeface="Calibri"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54</a:t>
            </a:fld>
            <a:endParaRPr lang="en-US"/>
          </a:p>
        </p:txBody>
      </p:sp>
    </p:spTree>
    <p:extLst>
      <p:ext uri="{BB962C8B-B14F-4D97-AF65-F5344CB8AC3E}">
        <p14:creationId xmlns:p14="http://schemas.microsoft.com/office/powerpoint/2010/main" val="3546760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p:txBody>
          <a:bodyPr/>
          <a:lstStyle/>
          <a:p>
            <a:pPr>
              <a:defRPr/>
            </a:pPr>
            <a:fld id="{8DE8A507-921F-364B-ACBF-D4AEBEF8A13B}" type="slidenum">
              <a:rPr lang="en-US"/>
              <a:pPr>
                <a:defRPr/>
              </a:pPr>
              <a:t>57</a:t>
            </a:fld>
            <a:endParaRPr lang="en-US"/>
          </a:p>
        </p:txBody>
      </p:sp>
      <p:sp>
        <p:nvSpPr>
          <p:cNvPr id="1331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331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tLang="ko-KR">
                <a:ea typeface="맑은 고딕" charset="0"/>
                <a:cs typeface="맑은 고딕" charset="0"/>
              </a:rPr>
              <a:t>Consequtive basepairs</a:t>
            </a:r>
            <a:endParaRPr lang="en-US">
              <a:ea typeface="ＭＳ Ｐゴシック" pitchFamily="-109" charset="-128"/>
              <a:cs typeface="ＭＳ Ｐゴシック" pitchFamily="-109"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58</a:t>
            </a:fld>
            <a:endParaRPr lang="en-US"/>
          </a:p>
        </p:txBody>
      </p:sp>
    </p:spTree>
    <p:extLst>
      <p:ext uri="{BB962C8B-B14F-4D97-AF65-F5344CB8AC3E}">
        <p14:creationId xmlns:p14="http://schemas.microsoft.com/office/powerpoint/2010/main" val="3985170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p:txBody>
          <a:bodyPr/>
          <a:lstStyle/>
          <a:p>
            <a:endParaRPr lang="es-ES"/>
          </a:p>
        </p:txBody>
      </p:sp>
      <p:sp>
        <p:nvSpPr>
          <p:cNvPr id="17412" name="Slide Number Placeholder 3"/>
          <p:cNvSpPr txBox="1">
            <a:spLocks noGrp="1"/>
          </p:cNvSpPr>
          <p:nvPr/>
        </p:nvSpPr>
        <p:spPr bwMode="auto">
          <a:xfrm>
            <a:off x="4021294" y="9721106"/>
            <a:ext cx="3076363" cy="511731"/>
          </a:xfrm>
          <a:prstGeom prst="rect">
            <a:avLst/>
          </a:prstGeom>
          <a:noFill/>
          <a:ln w="9525">
            <a:noFill/>
            <a:miter lim="800000"/>
            <a:headEnd/>
            <a:tailEnd/>
          </a:ln>
        </p:spPr>
        <p:txBody>
          <a:bodyPr lIns="99048" tIns="49524" rIns="99048" bIns="49524" anchor="b"/>
          <a:lstStyle/>
          <a:p>
            <a:pPr algn="r" eaLnBrk="1" hangingPunct="1"/>
            <a:fld id="{D73EFF15-CA86-4C36-8E57-2A1D801BC5EB}" type="slidenum">
              <a:rPr lang="en-US" sz="1300"/>
              <a:pPr algn="r" eaLnBrk="1" hangingPunct="1"/>
              <a:t>62</a:t>
            </a:fld>
            <a:endParaRPr lang="en-US" sz="13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p:txBody>
          <a:bodyPr/>
          <a:lstStyle/>
          <a:p>
            <a:pPr>
              <a:defRPr/>
            </a:pPr>
            <a:fld id="{8DE8A507-921F-364B-ACBF-D4AEBEF8A13B}" type="slidenum">
              <a:rPr lang="en-US"/>
              <a:pPr>
                <a:defRPr/>
              </a:pPr>
              <a:t>65</a:t>
            </a:fld>
            <a:endParaRPr lang="en-US"/>
          </a:p>
        </p:txBody>
      </p:sp>
      <p:sp>
        <p:nvSpPr>
          <p:cNvPr id="1331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331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tLang="ko-KR">
                <a:ea typeface="맑은 고딕" charset="0"/>
                <a:cs typeface="맑은 고딕" charset="0"/>
              </a:rPr>
              <a:t>Consequtive basepairs</a:t>
            </a:r>
            <a:endParaRPr lang="en-US">
              <a:ea typeface="ＭＳ Ｐゴシック" pitchFamily="-109" charset="-128"/>
              <a:cs typeface="ＭＳ Ｐゴシック" pitchFamily="-109"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67</a:t>
            </a:fld>
            <a:endParaRPr lang="en-US"/>
          </a:p>
        </p:txBody>
      </p:sp>
    </p:spTree>
    <p:extLst>
      <p:ext uri="{BB962C8B-B14F-4D97-AF65-F5344CB8AC3E}">
        <p14:creationId xmlns:p14="http://schemas.microsoft.com/office/powerpoint/2010/main" val="35496490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4955A85C-44CA-2E4D-8F93-FE4A2045E4B9}" type="slidenum">
              <a:rPr lang="en-US">
                <a:latin typeface="Arial" pitchFamily="-108" charset="0"/>
                <a:ea typeface="ＭＳ Ｐゴシック" pitchFamily="-108" charset="-128"/>
                <a:cs typeface="ＭＳ Ｐゴシック" pitchFamily="-108" charset="-128"/>
              </a:rPr>
              <a:pPr/>
              <a:t>68</a:t>
            </a:fld>
            <a:endParaRPr lang="en-US">
              <a:latin typeface="Arial" pitchFamily="-108" charset="0"/>
              <a:ea typeface="ＭＳ Ｐゴシック" pitchFamily="-108" charset="-128"/>
              <a:cs typeface="ＭＳ Ｐゴシック" pitchFamily="-108" charset="-128"/>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r>
              <a:rPr lang="en-US">
                <a:latin typeface="Arial" pitchFamily="-108" charset="0"/>
                <a:ea typeface="ＭＳ Ｐゴシック" pitchFamily="-108" charset="-128"/>
                <a:cs typeface="ＭＳ Ｐゴシック" pitchFamily="-108" charset="-128"/>
              </a:rPr>
              <a:t>Whenever you do multiple tests, need to correct the p-values</a:t>
            </a:r>
          </a:p>
          <a:p>
            <a:pPr eaLnBrk="1" hangingPunct="1"/>
            <a:r>
              <a:rPr lang="en-US" i="1">
                <a:latin typeface="Arial" pitchFamily="-108" charset="0"/>
                <a:ea typeface="ＭＳ Ｐゴシック" pitchFamily="-108" charset="-128"/>
                <a:cs typeface="ＭＳ Ｐゴシック" pitchFamily="-108" charset="-128"/>
              </a:rPr>
              <a:t>Remind audience of p-value definition</a:t>
            </a:r>
          </a:p>
          <a:p>
            <a:pPr eaLnBrk="1" hangingPunct="1"/>
            <a:r>
              <a:rPr lang="en-US">
                <a:latin typeface="Arial" pitchFamily="-108" charset="0"/>
                <a:ea typeface="ＭＳ Ｐゴシック" pitchFamily="-108" charset="-128"/>
                <a:cs typeface="ＭＳ Ｐゴシック" pitchFamily="-108" charset="-128"/>
              </a:rPr>
              <a:t>Motivating example: Do 20 tests at a p-value of 0.05, expect one false positive</a:t>
            </a:r>
          </a:p>
          <a:p>
            <a:pPr eaLnBrk="1" hangingPunct="1"/>
            <a:endParaRPr lang="en-US">
              <a:latin typeface="Arial" pitchFamily="-108" charset="0"/>
              <a:ea typeface="ＭＳ Ｐゴシック" pitchFamily="-108" charset="-128"/>
              <a:cs typeface="ＭＳ Ｐゴシック" pitchFamily="-108"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69</a:t>
            </a:fld>
            <a:endParaRPr lang="en-US"/>
          </a:p>
        </p:txBody>
      </p:sp>
    </p:spTree>
    <p:extLst>
      <p:ext uri="{BB962C8B-B14F-4D97-AF65-F5344CB8AC3E}">
        <p14:creationId xmlns:p14="http://schemas.microsoft.com/office/powerpoint/2010/main" val="30418994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70</a:t>
            </a:fld>
            <a:endParaRPr lang="en-US"/>
          </a:p>
        </p:txBody>
      </p:sp>
    </p:spTree>
    <p:extLst>
      <p:ext uri="{BB962C8B-B14F-4D97-AF65-F5344CB8AC3E}">
        <p14:creationId xmlns:p14="http://schemas.microsoft.com/office/powerpoint/2010/main" val="3384513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71</a:t>
            </a:fld>
            <a:endParaRPr lang="en-US"/>
          </a:p>
        </p:txBody>
      </p:sp>
    </p:spTree>
    <p:extLst>
      <p:ext uri="{BB962C8B-B14F-4D97-AF65-F5344CB8AC3E}">
        <p14:creationId xmlns:p14="http://schemas.microsoft.com/office/powerpoint/2010/main" val="280425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smtClean="0">
              <a:ea typeface="ＭＳ Ｐゴシック" pitchFamily="34" charset="-128"/>
            </a:endParaRP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76AC913-3C8A-45F0-B601-C0C35B813211}" type="slidenum">
              <a:rPr lang="en-US" altLang="ca-ES" sz="1300">
                <a:latin typeface="Calibri" pitchFamily="34" charset="0"/>
              </a:rPr>
              <a:pPr eaLnBrk="1" hangingPunct="1"/>
              <a:t>16</a:t>
            </a:fld>
            <a:endParaRPr lang="en-US" altLang="ca-ES" sz="1300">
              <a:latin typeface="Calibri"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72</a:t>
            </a:fld>
            <a:endParaRPr lang="en-US"/>
          </a:p>
        </p:txBody>
      </p:sp>
    </p:spTree>
    <p:extLst>
      <p:ext uri="{BB962C8B-B14F-4D97-AF65-F5344CB8AC3E}">
        <p14:creationId xmlns:p14="http://schemas.microsoft.com/office/powerpoint/2010/main" val="8010834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73</a:t>
            </a:fld>
            <a:endParaRPr lang="en-US"/>
          </a:p>
        </p:txBody>
      </p:sp>
    </p:spTree>
    <p:extLst>
      <p:ext uri="{BB962C8B-B14F-4D97-AF65-F5344CB8AC3E}">
        <p14:creationId xmlns:p14="http://schemas.microsoft.com/office/powerpoint/2010/main" val="8010834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74</a:t>
            </a:fld>
            <a:endParaRPr lang="en-US"/>
          </a:p>
        </p:txBody>
      </p:sp>
    </p:spTree>
    <p:extLst>
      <p:ext uri="{BB962C8B-B14F-4D97-AF65-F5344CB8AC3E}">
        <p14:creationId xmlns:p14="http://schemas.microsoft.com/office/powerpoint/2010/main" val="3544718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75</a:t>
            </a:fld>
            <a:endParaRPr lang="en-US"/>
          </a:p>
        </p:txBody>
      </p:sp>
    </p:spTree>
    <p:extLst>
      <p:ext uri="{BB962C8B-B14F-4D97-AF65-F5344CB8AC3E}">
        <p14:creationId xmlns:p14="http://schemas.microsoft.com/office/powerpoint/2010/main" val="1910021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76</a:t>
            </a:fld>
            <a:endParaRPr lang="en-US"/>
          </a:p>
        </p:txBody>
      </p:sp>
    </p:spTree>
    <p:extLst>
      <p:ext uri="{BB962C8B-B14F-4D97-AF65-F5344CB8AC3E}">
        <p14:creationId xmlns:p14="http://schemas.microsoft.com/office/powerpoint/2010/main" val="589573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3E1C20FA-96A1-4A60-9A14-5BDFE2950C15}" type="slidenum">
              <a:rPr lang="es-ES" altLang="x-none"/>
              <a:pPr/>
              <a:t>80</a:t>
            </a:fld>
            <a:endParaRPr lang="es-ES" altLang="x-none"/>
          </a:p>
        </p:txBody>
      </p:sp>
      <p:sp>
        <p:nvSpPr>
          <p:cNvPr id="75777"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5778"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C505FFA6-6424-4BC1-B90F-2E2244915D38}" type="slidenum">
              <a:rPr lang="es-ES" altLang="x-none"/>
              <a:pPr/>
              <a:t>81</a:t>
            </a:fld>
            <a:endParaRPr lang="es-ES" altLang="x-none"/>
          </a:p>
        </p:txBody>
      </p:sp>
      <p:sp>
        <p:nvSpPr>
          <p:cNvPr id="76801"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6802"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66985264-89DA-478D-923B-7D80C4505EFF}" type="slidenum">
              <a:rPr lang="es-ES" altLang="x-none"/>
              <a:pPr/>
              <a:t>82</a:t>
            </a:fld>
            <a:endParaRPr lang="es-ES" altLang="x-none"/>
          </a:p>
        </p:txBody>
      </p:sp>
      <p:sp>
        <p:nvSpPr>
          <p:cNvPr id="77825"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26"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5206B751-7BDF-403C-8CA8-1E65B39D9AC1}" type="slidenum">
              <a:rPr lang="es-ES" altLang="x-none"/>
              <a:pPr/>
              <a:t>83</a:t>
            </a:fld>
            <a:endParaRPr lang="es-ES" altLang="x-none"/>
          </a:p>
        </p:txBody>
      </p:sp>
      <p:sp>
        <p:nvSpPr>
          <p:cNvPr id="78849"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8850"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CA110F24-2B2A-41CF-9E8C-2C17829D2D00}" type="slidenum">
              <a:rPr lang="es-ES" altLang="x-none"/>
              <a:pPr/>
              <a:t>84</a:t>
            </a:fld>
            <a:endParaRPr lang="es-ES" altLang="x-none"/>
          </a:p>
        </p:txBody>
      </p:sp>
      <p:sp>
        <p:nvSpPr>
          <p:cNvPr id="79873"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002D43A-D4FE-4428-94FC-D6C50F077AF1}" type="slidenum">
              <a:rPr lang="en-US" altLang="ca-ES" sz="1300">
                <a:latin typeface="Calibri" pitchFamily="34" charset="0"/>
              </a:rPr>
              <a:pPr eaLnBrk="1" hangingPunct="1"/>
              <a:t>17</a:t>
            </a:fld>
            <a:endParaRPr lang="en-US" altLang="ca-ES" sz="1300">
              <a:latin typeface="Calibri" pitchFamily="34" charset="0"/>
            </a:endParaRPr>
          </a:p>
        </p:txBody>
      </p:sp>
      <p:sp>
        <p:nvSpPr>
          <p:cNvPr id="645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ca-ES" altLang="ca-ES" smtClean="0">
              <a:ea typeface="ＭＳ Ｐゴシック" pitchFamily="34"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3D563512-B1DF-42EE-8CD7-81A82D69E8F6}" type="slidenum">
              <a:rPr lang="es-ES" altLang="x-none"/>
              <a:pPr/>
              <a:t>85</a:t>
            </a:fld>
            <a:endParaRPr lang="es-ES" altLang="x-none"/>
          </a:p>
        </p:txBody>
      </p:sp>
      <p:sp>
        <p:nvSpPr>
          <p:cNvPr id="80897"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898"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4BD7B40F-EAC0-4E5E-8666-05EDB141E788}" type="slidenum">
              <a:rPr lang="es-ES" altLang="x-none"/>
              <a:pPr/>
              <a:t>86</a:t>
            </a:fld>
            <a:endParaRPr lang="es-ES" altLang="x-none"/>
          </a:p>
        </p:txBody>
      </p:sp>
      <p:sp>
        <p:nvSpPr>
          <p:cNvPr id="81921"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E2F52CFC-E121-4068-A23D-99F57D910163}" type="slidenum">
              <a:rPr lang="es-ES" altLang="x-none"/>
              <a:pPr/>
              <a:t>87</a:t>
            </a:fld>
            <a:endParaRPr lang="es-ES" altLang="x-none"/>
          </a:p>
        </p:txBody>
      </p:sp>
      <p:sp>
        <p:nvSpPr>
          <p:cNvPr id="82945"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6"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5948C5A8-70AF-4AD1-B288-E3F9B74E7D3D}" type="slidenum">
              <a:rPr lang="es-ES" altLang="x-none"/>
              <a:pPr/>
              <a:t>88</a:t>
            </a:fld>
            <a:endParaRPr lang="es-ES" altLang="x-none"/>
          </a:p>
        </p:txBody>
      </p:sp>
      <p:sp>
        <p:nvSpPr>
          <p:cNvPr id="83969"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0"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B131A0CD-191E-4A5C-B6C6-D2A31DF33FEC}" type="slidenum">
              <a:rPr lang="es-ES" altLang="x-none"/>
              <a:pPr/>
              <a:t>89</a:t>
            </a:fld>
            <a:endParaRPr lang="es-ES" altLang="x-none"/>
          </a:p>
        </p:txBody>
      </p:sp>
      <p:sp>
        <p:nvSpPr>
          <p:cNvPr id="84993"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4"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11D6B777-35CE-4186-8D16-028747BD4A7A}" type="slidenum">
              <a:rPr lang="es-ES" altLang="x-none"/>
              <a:pPr/>
              <a:t>90</a:t>
            </a:fld>
            <a:endParaRPr lang="es-ES" altLang="x-none"/>
          </a:p>
        </p:txBody>
      </p:sp>
      <p:sp>
        <p:nvSpPr>
          <p:cNvPr id="86017"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18"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E1CD765B-BEAF-4782-B993-BE40A16064FB}" type="slidenum">
              <a:rPr lang="es-ES" altLang="x-none"/>
              <a:pPr/>
              <a:t>91</a:t>
            </a:fld>
            <a:endParaRPr lang="es-ES" altLang="x-none"/>
          </a:p>
        </p:txBody>
      </p:sp>
      <p:sp>
        <p:nvSpPr>
          <p:cNvPr id="87041"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7042"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E1CD765B-BEAF-4782-B993-BE40A16064FB}" type="slidenum">
              <a:rPr lang="es-ES" altLang="x-none"/>
              <a:pPr/>
              <a:t>92</a:t>
            </a:fld>
            <a:endParaRPr lang="es-ES" altLang="x-none"/>
          </a:p>
        </p:txBody>
      </p:sp>
      <p:sp>
        <p:nvSpPr>
          <p:cNvPr id="87041"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7042"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E1CD765B-BEAF-4782-B993-BE40A16064FB}" type="slidenum">
              <a:rPr lang="es-ES" altLang="x-none"/>
              <a:pPr/>
              <a:t>93</a:t>
            </a:fld>
            <a:endParaRPr lang="es-ES" altLang="x-none"/>
          </a:p>
        </p:txBody>
      </p:sp>
      <p:sp>
        <p:nvSpPr>
          <p:cNvPr id="87041"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7042"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8DA81A40-3BFD-4787-A7EB-C667498F92F3}" type="slidenum">
              <a:rPr lang="es-ES" altLang="x-none"/>
              <a:pPr/>
              <a:t>94</a:t>
            </a:fld>
            <a:endParaRPr lang="es-ES" altLang="x-none"/>
          </a:p>
        </p:txBody>
      </p:sp>
      <p:sp>
        <p:nvSpPr>
          <p:cNvPr id="90113"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4"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smtClean="0">
              <a:ea typeface="ＭＳ Ｐゴシック" pitchFamily="34" charset="-128"/>
            </a:endParaRP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D62E3BE-4BF5-4ED7-9F22-B36917194113}" type="slidenum">
              <a:rPr lang="en-US" altLang="ca-ES" sz="1300">
                <a:latin typeface="Calibri" pitchFamily="34" charset="0"/>
              </a:rPr>
              <a:pPr eaLnBrk="1" hangingPunct="1"/>
              <a:t>18</a:t>
            </a:fld>
            <a:endParaRPr lang="en-US" altLang="ca-ES" sz="1300">
              <a:latin typeface="Calibri"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99</a:t>
            </a:fld>
            <a:endParaRPr lang="en-US"/>
          </a:p>
        </p:txBody>
      </p:sp>
    </p:spTree>
    <p:extLst>
      <p:ext uri="{BB962C8B-B14F-4D97-AF65-F5344CB8AC3E}">
        <p14:creationId xmlns:p14="http://schemas.microsoft.com/office/powerpoint/2010/main" val="1331199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smtClean="0">
              <a:ea typeface="ＭＳ Ｐゴシック" pitchFamily="34" charset="-128"/>
            </a:endParaRP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90965ED-C67B-4B0C-B5E0-7B8932407D5F}" type="slidenum">
              <a:rPr lang="en-US" altLang="ca-ES" sz="1300">
                <a:latin typeface="Calibri" pitchFamily="34" charset="0"/>
              </a:rPr>
              <a:pPr eaLnBrk="1" hangingPunct="1"/>
              <a:t>21</a:t>
            </a:fld>
            <a:endParaRPr lang="en-US" altLang="ca-ES" sz="1300">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smtClean="0">
              <a:ea typeface="ＭＳ Ｐゴシック" pitchFamily="34" charset="-128"/>
            </a:endParaRP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5A2C233-CE52-4E0E-8906-8B0B68A3471C}" type="slidenum">
              <a:rPr lang="en-US" altLang="ca-ES" sz="1300">
                <a:latin typeface="Calibri" pitchFamily="34" charset="0"/>
              </a:rPr>
              <a:pPr eaLnBrk="1" hangingPunct="1"/>
              <a:t>23</a:t>
            </a:fld>
            <a:endParaRPr lang="en-US" altLang="ca-ES" sz="1300">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94C5972B-2E90-4FB6-BCB5-324227FEA852}" type="slidenum">
              <a:rPr lang="en-US" altLang="ca-ES" sz="1300">
                <a:latin typeface="Calibri" pitchFamily="34" charset="0"/>
              </a:rPr>
              <a:pPr eaLnBrk="1" hangingPunct="1"/>
              <a:t>26</a:t>
            </a:fld>
            <a:endParaRPr lang="en-US" altLang="ca-ES" sz="1300">
              <a:latin typeface="Calibri" pitchFamily="34" charset="0"/>
            </a:endParaRPr>
          </a:p>
        </p:txBody>
      </p:sp>
      <p:sp>
        <p:nvSpPr>
          <p:cNvPr id="829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ca-ES" altLang="ca-E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ca-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ca-ES"/>
          </a:p>
        </p:txBody>
      </p:sp>
      <p:sp>
        <p:nvSpPr>
          <p:cNvPr id="4" name="3 Marcador de fecha"/>
          <p:cNvSpPr>
            <a:spLocks noGrp="1"/>
          </p:cNvSpPr>
          <p:nvPr>
            <p:ph type="dt" sz="half" idx="10"/>
          </p:nvPr>
        </p:nvSpPr>
        <p:spPr/>
        <p:txBody>
          <a:bodyPr/>
          <a:lstStyle/>
          <a:p>
            <a:endParaRPr lang="ca-ES"/>
          </a:p>
        </p:txBody>
      </p:sp>
      <p:sp>
        <p:nvSpPr>
          <p:cNvPr id="5" name="4 Marcador de pie de página"/>
          <p:cNvSpPr>
            <a:spLocks noGrp="1"/>
          </p:cNvSpPr>
          <p:nvPr>
            <p:ph type="ftr" sz="quarter" idx="11"/>
          </p:nvPr>
        </p:nvSpPr>
        <p:spPr/>
        <p:txBody>
          <a:bodyPr/>
          <a:lstStyle/>
          <a:p>
            <a:pPr>
              <a:defRPr/>
            </a:pPr>
            <a:r>
              <a:rPr lang="es-ES" smtClean="0"/>
              <a:t>Bioinformatics for Biomedical Practitioners</a:t>
            </a:r>
            <a:endParaRPr lang="es-ES"/>
          </a:p>
        </p:txBody>
      </p:sp>
      <p:sp>
        <p:nvSpPr>
          <p:cNvPr id="6" name="5 Marcador de número de diapositiva"/>
          <p:cNvSpPr>
            <a:spLocks noGrp="1"/>
          </p:cNvSpPr>
          <p:nvPr>
            <p:ph type="sldNum" sz="quarter" idx="12"/>
          </p:nvPr>
        </p:nvSpPr>
        <p:spPr/>
        <p:txBody>
          <a:bodyPr/>
          <a:lstStyle/>
          <a:p>
            <a:pPr>
              <a:defRPr/>
            </a:pPr>
            <a:fld id="{ACFFEEC1-934E-4899-AE6B-E332D3B95091}" type="slidenum">
              <a:rPr lang="es-ES" smtClean="0"/>
              <a:pPr>
                <a:defRPr/>
              </a:pPr>
              <a:t>‹Nº›</a:t>
            </a:fld>
            <a:endParaRPr lang="es-ES"/>
          </a:p>
        </p:txBody>
      </p:sp>
    </p:spTree>
    <p:extLst>
      <p:ext uri="{BB962C8B-B14F-4D97-AF65-F5344CB8AC3E}">
        <p14:creationId xmlns:p14="http://schemas.microsoft.com/office/powerpoint/2010/main" val="1062318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ca-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4" name="3 Marcador de fecha"/>
          <p:cNvSpPr>
            <a:spLocks noGrp="1"/>
          </p:cNvSpPr>
          <p:nvPr>
            <p:ph type="dt" sz="half" idx="10"/>
          </p:nvPr>
        </p:nvSpPr>
        <p:spPr/>
        <p:txBody>
          <a:bodyPr/>
          <a:lstStyle/>
          <a:p>
            <a:endParaRPr lang="ca-ES"/>
          </a:p>
        </p:txBody>
      </p:sp>
      <p:sp>
        <p:nvSpPr>
          <p:cNvPr id="6" name="5 Marcador de número de diapositiva"/>
          <p:cNvSpPr>
            <a:spLocks noGrp="1"/>
          </p:cNvSpPr>
          <p:nvPr>
            <p:ph type="sldNum" sz="quarter" idx="12"/>
          </p:nvPr>
        </p:nvSpPr>
        <p:spPr/>
        <p:txBody>
          <a:bodyPr/>
          <a:lstStyle/>
          <a:p>
            <a:pPr>
              <a:defRPr/>
            </a:pPr>
            <a:fld id="{9A6085A4-9CA1-49D1-A775-ADC81D49C20D}" type="slidenum">
              <a:rPr lang="es-ES" smtClean="0"/>
              <a:pPr>
                <a:defRPr/>
              </a:pPr>
              <a:t>‹Nº›</a:t>
            </a:fld>
            <a:endParaRPr lang="es-ES"/>
          </a:p>
        </p:txBody>
      </p:sp>
      <p:sp>
        <p:nvSpPr>
          <p:cNvPr id="7" name="3 Marcador de pie de página"/>
          <p:cNvSpPr>
            <a:spLocks noGrp="1"/>
          </p:cNvSpPr>
          <p:nvPr>
            <p:ph type="ftr" sz="quarter" idx="11"/>
          </p:nvPr>
        </p:nvSpPr>
        <p:spPr>
          <a:xfrm>
            <a:off x="2743200" y="6356350"/>
            <a:ext cx="3733800" cy="365125"/>
          </a:xfrm>
        </p:spPr>
        <p:txBody>
          <a:bodyPr/>
          <a:lstStyle>
            <a:lvl1pPr>
              <a:defRPr>
                <a:latin typeface="+mn-lt"/>
              </a:defRPr>
            </a:lvl1pPr>
          </a:lstStyle>
          <a:p>
            <a:pPr>
              <a:defRPr/>
            </a:pPr>
            <a:r>
              <a:rPr lang="es-ES" smtClean="0"/>
              <a:t>Bioinformatics for Biomedical Practitioners</a:t>
            </a:r>
            <a:endParaRPr lang="es-ES"/>
          </a:p>
        </p:txBody>
      </p:sp>
    </p:spTree>
    <p:extLst>
      <p:ext uri="{BB962C8B-B14F-4D97-AF65-F5344CB8AC3E}">
        <p14:creationId xmlns:p14="http://schemas.microsoft.com/office/powerpoint/2010/main" val="39301797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ca-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4" name="3 Marcador de fecha"/>
          <p:cNvSpPr>
            <a:spLocks noGrp="1"/>
          </p:cNvSpPr>
          <p:nvPr>
            <p:ph type="dt" sz="half" idx="10"/>
          </p:nvPr>
        </p:nvSpPr>
        <p:spPr/>
        <p:txBody>
          <a:bodyPr/>
          <a:lstStyle/>
          <a:p>
            <a:endParaRPr lang="ca-ES"/>
          </a:p>
        </p:txBody>
      </p:sp>
      <p:sp>
        <p:nvSpPr>
          <p:cNvPr id="6" name="5 Marcador de número de diapositiva"/>
          <p:cNvSpPr>
            <a:spLocks noGrp="1"/>
          </p:cNvSpPr>
          <p:nvPr>
            <p:ph type="sldNum" sz="quarter" idx="12"/>
          </p:nvPr>
        </p:nvSpPr>
        <p:spPr/>
        <p:txBody>
          <a:bodyPr/>
          <a:lstStyle/>
          <a:p>
            <a:pPr>
              <a:defRPr/>
            </a:pPr>
            <a:fld id="{D71A04B6-6359-49D6-8565-6BAEB6C3DA1D}" type="slidenum">
              <a:rPr lang="es-ES" smtClean="0"/>
              <a:pPr>
                <a:defRPr/>
              </a:pPr>
              <a:t>‹Nº›</a:t>
            </a:fld>
            <a:endParaRPr lang="es-ES"/>
          </a:p>
        </p:txBody>
      </p:sp>
      <p:sp>
        <p:nvSpPr>
          <p:cNvPr id="7" name="3 Marcador de pie de página"/>
          <p:cNvSpPr>
            <a:spLocks noGrp="1"/>
          </p:cNvSpPr>
          <p:nvPr>
            <p:ph type="ftr" sz="quarter" idx="11"/>
          </p:nvPr>
        </p:nvSpPr>
        <p:spPr>
          <a:xfrm>
            <a:off x="2743200" y="6356350"/>
            <a:ext cx="3733800" cy="365125"/>
          </a:xfrm>
        </p:spPr>
        <p:txBody>
          <a:bodyPr/>
          <a:lstStyle>
            <a:lvl1pPr>
              <a:defRPr>
                <a:latin typeface="+mn-lt"/>
              </a:defRPr>
            </a:lvl1pPr>
          </a:lstStyle>
          <a:p>
            <a:pPr>
              <a:defRPr/>
            </a:pPr>
            <a:r>
              <a:rPr lang="es-ES" smtClean="0"/>
              <a:t>Bioinformatics for Biomedical Practitioners</a:t>
            </a:r>
            <a:endParaRPr lang="es-ES"/>
          </a:p>
        </p:txBody>
      </p:sp>
    </p:spTree>
    <p:extLst>
      <p:ext uri="{BB962C8B-B14F-4D97-AF65-F5344CB8AC3E}">
        <p14:creationId xmlns:p14="http://schemas.microsoft.com/office/powerpoint/2010/main" val="108346654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1371600" y="228600"/>
            <a:ext cx="6337300" cy="792163"/>
          </a:xfrm>
        </p:spPr>
        <p:txBody>
          <a:bodyPr/>
          <a:lstStyle/>
          <a:p>
            <a:r>
              <a:rPr lang="es-ES" smtClean="0"/>
              <a:t>Haga clic para modificar el estilo de título del patrón</a:t>
            </a:r>
            <a:endParaRPr lang="ca-ES"/>
          </a:p>
        </p:txBody>
      </p:sp>
      <p:sp>
        <p:nvSpPr>
          <p:cNvPr id="3" name="Rectangle 5"/>
          <p:cNvSpPr>
            <a:spLocks noGrp="1" noChangeArrowheads="1"/>
          </p:cNvSpPr>
          <p:nvPr>
            <p:ph type="ftr" sz="quarter" idx="10"/>
          </p:nvPr>
        </p:nvSpPr>
        <p:spPr>
          <a:xfrm>
            <a:off x="2590800" y="6356350"/>
            <a:ext cx="3962400" cy="365125"/>
          </a:xfrm>
          <a:ln/>
        </p:spPr>
        <p:txBody>
          <a:bodyPr/>
          <a:lstStyle>
            <a:lvl1pPr>
              <a:defRPr b="0">
                <a:latin typeface="+mn-lt"/>
              </a:defRPr>
            </a:lvl1pPr>
          </a:lstStyle>
          <a:p>
            <a:pPr>
              <a:defRPr/>
            </a:pPr>
            <a:r>
              <a:rPr lang="es-ES" smtClean="0"/>
              <a:t>Bioinformatics for Biomedical Practitioners</a:t>
            </a:r>
            <a:endParaRPr lang="es-ES"/>
          </a:p>
        </p:txBody>
      </p:sp>
    </p:spTree>
    <p:extLst>
      <p:ext uri="{BB962C8B-B14F-4D97-AF65-F5344CB8AC3E}">
        <p14:creationId xmlns:p14="http://schemas.microsoft.com/office/powerpoint/2010/main" val="2677385953"/>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639762"/>
          </a:xfrm>
        </p:spPr>
        <p:txBody>
          <a:bodyPr/>
          <a:lstStyle/>
          <a:p>
            <a:r>
              <a:rPr lang="es-ES" dirty="0" smtClean="0"/>
              <a:t>Haga clic para modificar el estilo de título del patrón</a:t>
            </a:r>
            <a:endParaRPr lang="ca-ES" dirty="0"/>
          </a:p>
        </p:txBody>
      </p:sp>
      <p:sp>
        <p:nvSpPr>
          <p:cNvPr id="3" name="2 Marcador de contenido"/>
          <p:cNvSpPr>
            <a:spLocks noGrp="1"/>
          </p:cNvSpPr>
          <p:nvPr>
            <p:ph idx="1"/>
          </p:nvPr>
        </p:nvSpPr>
        <p:spPr>
          <a:xfrm>
            <a:off x="457200" y="1219200"/>
            <a:ext cx="8229600" cy="49069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5" name="4 Marcador de pie de página"/>
          <p:cNvSpPr>
            <a:spLocks noGrp="1"/>
          </p:cNvSpPr>
          <p:nvPr>
            <p:ph type="ftr" sz="quarter" idx="11"/>
          </p:nvPr>
        </p:nvSpPr>
        <p:spPr>
          <a:xfrm>
            <a:off x="2819400" y="6356350"/>
            <a:ext cx="3657600" cy="365125"/>
          </a:xfrm>
        </p:spPr>
        <p:txBody>
          <a:bodyPr/>
          <a:lstStyle>
            <a:lvl1pPr>
              <a:defRPr>
                <a:latin typeface="+mn-lt"/>
              </a:defRPr>
            </a:lvl1pPr>
          </a:lstStyle>
          <a:p>
            <a:pPr>
              <a:defRPr/>
            </a:pPr>
            <a:r>
              <a:rPr lang="es-ES" smtClean="0"/>
              <a:t>Bioinformatics for Biomedical Practitioners</a:t>
            </a:r>
            <a:endParaRPr lang="es-ES"/>
          </a:p>
        </p:txBody>
      </p:sp>
    </p:spTree>
    <p:extLst>
      <p:ext uri="{BB962C8B-B14F-4D97-AF65-F5344CB8AC3E}">
        <p14:creationId xmlns:p14="http://schemas.microsoft.com/office/powerpoint/2010/main" val="12135599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ca-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endParaRPr lang="ca-ES"/>
          </a:p>
        </p:txBody>
      </p:sp>
      <p:sp>
        <p:nvSpPr>
          <p:cNvPr id="5" name="4 Marcador de pie de página"/>
          <p:cNvSpPr>
            <a:spLocks noGrp="1"/>
          </p:cNvSpPr>
          <p:nvPr>
            <p:ph type="ftr" sz="quarter" idx="11"/>
          </p:nvPr>
        </p:nvSpPr>
        <p:spPr/>
        <p:txBody>
          <a:bodyPr/>
          <a:lstStyle/>
          <a:p>
            <a:pPr>
              <a:defRPr/>
            </a:pPr>
            <a:r>
              <a:rPr lang="es-ES" smtClean="0"/>
              <a:t>Bioinformatics for Biomedical Practitioners</a:t>
            </a:r>
            <a:endParaRPr lang="es-ES"/>
          </a:p>
        </p:txBody>
      </p:sp>
      <p:sp>
        <p:nvSpPr>
          <p:cNvPr id="6" name="5 Marcador de número de diapositiva"/>
          <p:cNvSpPr>
            <a:spLocks noGrp="1"/>
          </p:cNvSpPr>
          <p:nvPr>
            <p:ph type="sldNum" sz="quarter" idx="12"/>
          </p:nvPr>
        </p:nvSpPr>
        <p:spPr/>
        <p:txBody>
          <a:bodyPr/>
          <a:lstStyle/>
          <a:p>
            <a:pPr>
              <a:defRPr/>
            </a:pPr>
            <a:fld id="{889A7CF1-C180-4776-96CD-72C58A164E4A}" type="slidenum">
              <a:rPr lang="es-ES" smtClean="0"/>
              <a:pPr>
                <a:defRPr/>
              </a:pPr>
              <a:t>‹Nº›</a:t>
            </a:fld>
            <a:endParaRPr lang="es-ES"/>
          </a:p>
        </p:txBody>
      </p:sp>
    </p:spTree>
    <p:extLst>
      <p:ext uri="{BB962C8B-B14F-4D97-AF65-F5344CB8AC3E}">
        <p14:creationId xmlns:p14="http://schemas.microsoft.com/office/powerpoint/2010/main" val="422335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ca-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5" name="4 Marcador de fecha"/>
          <p:cNvSpPr>
            <a:spLocks noGrp="1"/>
          </p:cNvSpPr>
          <p:nvPr>
            <p:ph type="dt" sz="half" idx="10"/>
          </p:nvPr>
        </p:nvSpPr>
        <p:spPr/>
        <p:txBody>
          <a:bodyPr/>
          <a:lstStyle/>
          <a:p>
            <a:endParaRPr lang="ca-ES"/>
          </a:p>
        </p:txBody>
      </p:sp>
      <p:sp>
        <p:nvSpPr>
          <p:cNvPr id="6" name="5 Marcador de pie de página"/>
          <p:cNvSpPr>
            <a:spLocks noGrp="1"/>
          </p:cNvSpPr>
          <p:nvPr>
            <p:ph type="ftr" sz="quarter" idx="11"/>
          </p:nvPr>
        </p:nvSpPr>
        <p:spPr/>
        <p:txBody>
          <a:bodyPr/>
          <a:lstStyle/>
          <a:p>
            <a:pPr>
              <a:defRPr/>
            </a:pPr>
            <a:r>
              <a:rPr lang="es-ES" smtClean="0"/>
              <a:t>Bioinformatics for Biomedical Practitioners</a:t>
            </a:r>
            <a:endParaRPr lang="es-ES"/>
          </a:p>
        </p:txBody>
      </p:sp>
      <p:sp>
        <p:nvSpPr>
          <p:cNvPr id="7" name="6 Marcador de número de diapositiva"/>
          <p:cNvSpPr>
            <a:spLocks noGrp="1"/>
          </p:cNvSpPr>
          <p:nvPr>
            <p:ph type="sldNum" sz="quarter" idx="12"/>
          </p:nvPr>
        </p:nvSpPr>
        <p:spPr/>
        <p:txBody>
          <a:bodyPr/>
          <a:lstStyle/>
          <a:p>
            <a:pPr>
              <a:defRPr/>
            </a:pPr>
            <a:fld id="{2206A449-3F70-4FFE-9B67-797A7A73B8E7}" type="slidenum">
              <a:rPr lang="es-ES" smtClean="0"/>
              <a:pPr>
                <a:defRPr/>
              </a:pPr>
              <a:t>‹Nº›</a:t>
            </a:fld>
            <a:endParaRPr lang="es-ES"/>
          </a:p>
        </p:txBody>
      </p:sp>
    </p:spTree>
    <p:extLst>
      <p:ext uri="{BB962C8B-B14F-4D97-AF65-F5344CB8AC3E}">
        <p14:creationId xmlns:p14="http://schemas.microsoft.com/office/powerpoint/2010/main" val="3845568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ca-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7" name="6 Marcador de fecha"/>
          <p:cNvSpPr>
            <a:spLocks noGrp="1"/>
          </p:cNvSpPr>
          <p:nvPr>
            <p:ph type="dt" sz="half" idx="10"/>
          </p:nvPr>
        </p:nvSpPr>
        <p:spPr/>
        <p:txBody>
          <a:bodyPr/>
          <a:lstStyle/>
          <a:p>
            <a:endParaRPr lang="ca-ES"/>
          </a:p>
        </p:txBody>
      </p:sp>
      <p:sp>
        <p:nvSpPr>
          <p:cNvPr id="8" name="7 Marcador de pie de página"/>
          <p:cNvSpPr>
            <a:spLocks noGrp="1"/>
          </p:cNvSpPr>
          <p:nvPr>
            <p:ph type="ftr" sz="quarter" idx="11"/>
          </p:nvPr>
        </p:nvSpPr>
        <p:spPr/>
        <p:txBody>
          <a:bodyPr/>
          <a:lstStyle/>
          <a:p>
            <a:pPr>
              <a:defRPr/>
            </a:pPr>
            <a:r>
              <a:rPr lang="es-ES" smtClean="0"/>
              <a:t>Bioinformatics for Biomedical Practitioners</a:t>
            </a:r>
            <a:endParaRPr lang="es-ES"/>
          </a:p>
        </p:txBody>
      </p:sp>
      <p:sp>
        <p:nvSpPr>
          <p:cNvPr id="9" name="8 Marcador de número de diapositiva"/>
          <p:cNvSpPr>
            <a:spLocks noGrp="1"/>
          </p:cNvSpPr>
          <p:nvPr>
            <p:ph type="sldNum" sz="quarter" idx="12"/>
          </p:nvPr>
        </p:nvSpPr>
        <p:spPr/>
        <p:txBody>
          <a:bodyPr/>
          <a:lstStyle/>
          <a:p>
            <a:pPr>
              <a:defRPr/>
            </a:pPr>
            <a:fld id="{98B964F8-7EA5-4EAD-9376-6B03B62AEDC4}" type="slidenum">
              <a:rPr lang="es-ES" smtClean="0"/>
              <a:pPr>
                <a:defRPr/>
              </a:pPr>
              <a:t>‹Nº›</a:t>
            </a:fld>
            <a:endParaRPr lang="es-ES"/>
          </a:p>
        </p:txBody>
      </p:sp>
    </p:spTree>
    <p:extLst>
      <p:ext uri="{BB962C8B-B14F-4D97-AF65-F5344CB8AC3E}">
        <p14:creationId xmlns:p14="http://schemas.microsoft.com/office/powerpoint/2010/main" val="2921407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639762"/>
          </a:xfrm>
        </p:spPr>
        <p:txBody>
          <a:bodyPr/>
          <a:lstStyle/>
          <a:p>
            <a:r>
              <a:rPr lang="es-ES" dirty="0" smtClean="0"/>
              <a:t>Haga clic para modificar el estilo de título del patrón</a:t>
            </a:r>
            <a:endParaRPr lang="ca-ES" dirty="0"/>
          </a:p>
        </p:txBody>
      </p:sp>
      <p:sp>
        <p:nvSpPr>
          <p:cNvPr id="4" name="3 Marcador de pie de página"/>
          <p:cNvSpPr>
            <a:spLocks noGrp="1"/>
          </p:cNvSpPr>
          <p:nvPr>
            <p:ph type="ftr" sz="quarter" idx="11"/>
          </p:nvPr>
        </p:nvSpPr>
        <p:spPr>
          <a:xfrm>
            <a:off x="2743200" y="6356350"/>
            <a:ext cx="3733800" cy="365125"/>
          </a:xfrm>
        </p:spPr>
        <p:txBody>
          <a:bodyPr/>
          <a:lstStyle>
            <a:lvl1pPr>
              <a:defRPr>
                <a:latin typeface="+mn-lt"/>
              </a:defRPr>
            </a:lvl1pPr>
          </a:lstStyle>
          <a:p>
            <a:pPr>
              <a:defRPr/>
            </a:pPr>
            <a:r>
              <a:rPr lang="es-ES" smtClean="0"/>
              <a:t>Bioinformatics for Biomedical Practitioners</a:t>
            </a:r>
            <a:endParaRPr lang="es-ES"/>
          </a:p>
        </p:txBody>
      </p:sp>
    </p:spTree>
    <p:extLst>
      <p:ext uri="{BB962C8B-B14F-4D97-AF65-F5344CB8AC3E}">
        <p14:creationId xmlns:p14="http://schemas.microsoft.com/office/powerpoint/2010/main" val="75900483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3" name="2 Marcador de pie de página"/>
          <p:cNvSpPr>
            <a:spLocks noGrp="1"/>
          </p:cNvSpPr>
          <p:nvPr>
            <p:ph type="ftr" sz="quarter" idx="11"/>
          </p:nvPr>
        </p:nvSpPr>
        <p:spPr>
          <a:xfrm>
            <a:off x="2667000" y="6356350"/>
            <a:ext cx="3886200" cy="365125"/>
          </a:xfrm>
        </p:spPr>
        <p:txBody>
          <a:bodyPr/>
          <a:lstStyle>
            <a:lvl1pPr>
              <a:defRPr>
                <a:latin typeface="+mn-lt"/>
              </a:defRPr>
            </a:lvl1pPr>
          </a:lstStyle>
          <a:p>
            <a:pPr>
              <a:defRPr/>
            </a:pPr>
            <a:r>
              <a:rPr lang="es-ES" smtClean="0"/>
              <a:t>Bioinformatics for Biomedical Practitioners</a:t>
            </a:r>
            <a:endParaRPr lang="es-ES"/>
          </a:p>
        </p:txBody>
      </p:sp>
    </p:spTree>
    <p:extLst>
      <p:ext uri="{BB962C8B-B14F-4D97-AF65-F5344CB8AC3E}">
        <p14:creationId xmlns:p14="http://schemas.microsoft.com/office/powerpoint/2010/main" val="1876102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ca-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endParaRPr lang="ca-ES"/>
          </a:p>
        </p:txBody>
      </p:sp>
      <p:sp>
        <p:nvSpPr>
          <p:cNvPr id="7" name="6 Marcador de número de diapositiva"/>
          <p:cNvSpPr>
            <a:spLocks noGrp="1"/>
          </p:cNvSpPr>
          <p:nvPr>
            <p:ph type="sldNum" sz="quarter" idx="12"/>
          </p:nvPr>
        </p:nvSpPr>
        <p:spPr/>
        <p:txBody>
          <a:bodyPr/>
          <a:lstStyle/>
          <a:p>
            <a:pPr>
              <a:defRPr/>
            </a:pPr>
            <a:fld id="{4DF5896A-CEDE-4A30-AE6B-0C5109A7ADF2}" type="slidenum">
              <a:rPr lang="es-ES" smtClean="0"/>
              <a:pPr>
                <a:defRPr/>
              </a:pPr>
              <a:t>‹Nº›</a:t>
            </a:fld>
            <a:endParaRPr lang="es-ES"/>
          </a:p>
        </p:txBody>
      </p:sp>
      <p:sp>
        <p:nvSpPr>
          <p:cNvPr id="8" name="3 Marcador de pie de página"/>
          <p:cNvSpPr txBox="1">
            <a:spLocks/>
          </p:cNvSpPr>
          <p:nvPr userDrawn="1"/>
        </p:nvSpPr>
        <p:spPr>
          <a:xfrm>
            <a:off x="2743200" y="6356350"/>
            <a:ext cx="3733800" cy="365125"/>
          </a:xfrm>
          <a:prstGeom prst="rect">
            <a:avLst/>
          </a:prstGeom>
        </p:spPr>
        <p:txBody>
          <a:bodyPr vert="horz" lIns="91440" tIns="45720" rIns="91440" bIns="45720" rtlCol="0" anchor="ctr"/>
          <a:lstStyle>
            <a:defPPr>
              <a:defRPr lang="en-GB"/>
            </a:defPPr>
            <a:lvl1pPr algn="ctr" defTabSz="449263" rtl="0" fontAlgn="base">
              <a:spcBef>
                <a:spcPct val="0"/>
              </a:spcBef>
              <a:spcAft>
                <a:spcPct val="0"/>
              </a:spcAft>
              <a:defRPr sz="1200" b="1" kern="1200">
                <a:solidFill>
                  <a:schemeClr val="tx1">
                    <a:tint val="75000"/>
                  </a:schemeClr>
                </a:solidFill>
                <a:latin typeface="+mn-lt"/>
                <a:ea typeface="+mn-ea"/>
                <a:cs typeface="+mn-cs"/>
              </a:defRPr>
            </a:lvl1pPr>
            <a:lvl2pPr marL="742950" indent="-285750" algn="ctr" defTabSz="449263" rtl="0" fontAlgn="base">
              <a:spcBef>
                <a:spcPct val="0"/>
              </a:spcBef>
              <a:spcAft>
                <a:spcPct val="0"/>
              </a:spcAft>
              <a:defRPr sz="2400" b="1" kern="1200">
                <a:solidFill>
                  <a:schemeClr val="tx1"/>
                </a:solidFill>
                <a:latin typeface="Times New Roman" pitchFamily="18" charset="0"/>
                <a:ea typeface="+mn-ea"/>
                <a:cs typeface="+mn-cs"/>
              </a:defRPr>
            </a:lvl2pPr>
            <a:lvl3pPr marL="1143000" indent="-228600" algn="ctr" defTabSz="449263" rtl="0" fontAlgn="base">
              <a:spcBef>
                <a:spcPct val="0"/>
              </a:spcBef>
              <a:spcAft>
                <a:spcPct val="0"/>
              </a:spcAft>
              <a:defRPr sz="2400" b="1" kern="1200">
                <a:solidFill>
                  <a:schemeClr val="tx1"/>
                </a:solidFill>
                <a:latin typeface="Times New Roman" pitchFamily="18" charset="0"/>
                <a:ea typeface="+mn-ea"/>
                <a:cs typeface="+mn-cs"/>
              </a:defRPr>
            </a:lvl3pPr>
            <a:lvl4pPr marL="1600200" indent="-228600" algn="ctr" defTabSz="449263" rtl="0" fontAlgn="base">
              <a:spcBef>
                <a:spcPct val="0"/>
              </a:spcBef>
              <a:spcAft>
                <a:spcPct val="0"/>
              </a:spcAft>
              <a:defRPr sz="2400" b="1" kern="1200">
                <a:solidFill>
                  <a:schemeClr val="tx1"/>
                </a:solidFill>
                <a:latin typeface="Times New Roman" pitchFamily="18" charset="0"/>
                <a:ea typeface="+mn-ea"/>
                <a:cs typeface="+mn-cs"/>
              </a:defRPr>
            </a:lvl4pPr>
            <a:lvl5pPr marL="2057400" indent="-228600" algn="ctr" defTabSz="449263" rtl="0" fontAlgn="base">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defRPr/>
            </a:pPr>
            <a:r>
              <a:rPr lang="es-ES" smtClean="0"/>
              <a:t>Bioinformatics for Biomedical Practitioners</a:t>
            </a:r>
            <a:endParaRPr lang="es-ES"/>
          </a:p>
        </p:txBody>
      </p:sp>
    </p:spTree>
    <p:extLst>
      <p:ext uri="{BB962C8B-B14F-4D97-AF65-F5344CB8AC3E}">
        <p14:creationId xmlns:p14="http://schemas.microsoft.com/office/powerpoint/2010/main" val="318266285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ca-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a-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endParaRPr lang="ca-ES"/>
          </a:p>
        </p:txBody>
      </p:sp>
      <p:sp>
        <p:nvSpPr>
          <p:cNvPr id="7" name="6 Marcador de número de diapositiva"/>
          <p:cNvSpPr>
            <a:spLocks noGrp="1"/>
          </p:cNvSpPr>
          <p:nvPr>
            <p:ph type="sldNum" sz="quarter" idx="12"/>
          </p:nvPr>
        </p:nvSpPr>
        <p:spPr/>
        <p:txBody>
          <a:bodyPr/>
          <a:lstStyle/>
          <a:p>
            <a:pPr>
              <a:defRPr/>
            </a:pPr>
            <a:fld id="{1F7EF2E9-FC19-45AF-A5C0-4B0B04A1D94A}" type="slidenum">
              <a:rPr lang="es-ES" smtClean="0"/>
              <a:pPr>
                <a:defRPr/>
              </a:pPr>
              <a:t>‹Nº›</a:t>
            </a:fld>
            <a:endParaRPr lang="es-ES"/>
          </a:p>
        </p:txBody>
      </p:sp>
      <p:sp>
        <p:nvSpPr>
          <p:cNvPr id="8" name="3 Marcador de pie de página"/>
          <p:cNvSpPr>
            <a:spLocks noGrp="1"/>
          </p:cNvSpPr>
          <p:nvPr>
            <p:ph type="ftr" sz="quarter" idx="11"/>
          </p:nvPr>
        </p:nvSpPr>
        <p:spPr>
          <a:xfrm>
            <a:off x="2743200" y="6356350"/>
            <a:ext cx="3733800" cy="365125"/>
          </a:xfrm>
        </p:spPr>
        <p:txBody>
          <a:bodyPr/>
          <a:lstStyle>
            <a:lvl1pPr>
              <a:defRPr>
                <a:latin typeface="+mn-lt"/>
              </a:defRPr>
            </a:lvl1pPr>
          </a:lstStyle>
          <a:p>
            <a:pPr>
              <a:defRPr/>
            </a:pPr>
            <a:r>
              <a:rPr lang="es-ES" smtClean="0"/>
              <a:t>Bioinformatics for Biomedical Practitioners</a:t>
            </a:r>
            <a:endParaRPr lang="es-ES"/>
          </a:p>
        </p:txBody>
      </p:sp>
    </p:spTree>
    <p:extLst>
      <p:ext uri="{BB962C8B-B14F-4D97-AF65-F5344CB8AC3E}">
        <p14:creationId xmlns:p14="http://schemas.microsoft.com/office/powerpoint/2010/main" val="21155901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ca-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a-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s-ES" smtClean="0"/>
              <a:t>Bioinformatics for Biomedical Practitioners</a:t>
            </a:r>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56AB4B5-CD48-4FE9-9C91-E3205090F62E}" type="slidenum">
              <a:rPr lang="es-ES" smtClean="0"/>
              <a:pPr>
                <a:defRPr/>
              </a:pPr>
              <a:t>‹Nº›</a:t>
            </a:fld>
            <a:endParaRPr lang="es-ES"/>
          </a:p>
        </p:txBody>
      </p:sp>
    </p:spTree>
    <p:extLst>
      <p:ext uri="{BB962C8B-B14F-4D97-AF65-F5344CB8AC3E}">
        <p14:creationId xmlns:p14="http://schemas.microsoft.com/office/powerpoint/2010/main" val="446935927"/>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7.png"/><Relationship Id="rId3" Type="http://schemas.openxmlformats.org/officeDocument/2006/relationships/image" Target="../media/image68.png"/><Relationship Id="rId7" Type="http://schemas.openxmlformats.org/officeDocument/2006/relationships/image" Target="../media/image72.jpeg"/><Relationship Id="rId12" Type="http://schemas.openxmlformats.org/officeDocument/2006/relationships/image" Target="../media/image76.jpeg"/><Relationship Id="rId2" Type="http://schemas.openxmlformats.org/officeDocument/2006/relationships/image" Target="../media/image67.jpe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1.png"/><Relationship Id="rId5" Type="http://schemas.openxmlformats.org/officeDocument/2006/relationships/image" Target="../media/image70.jpeg"/><Relationship Id="rId15" Type="http://schemas.openxmlformats.org/officeDocument/2006/relationships/image" Target="../media/image79.jpeg"/><Relationship Id="rId10" Type="http://schemas.openxmlformats.org/officeDocument/2006/relationships/image" Target="../media/image75.png"/><Relationship Id="rId4" Type="http://schemas.openxmlformats.org/officeDocument/2006/relationships/image" Target="../media/image69.jpeg"/><Relationship Id="rId9" Type="http://schemas.openxmlformats.org/officeDocument/2006/relationships/image" Target="../media/image74.jpeg"/><Relationship Id="rId14" Type="http://schemas.openxmlformats.org/officeDocument/2006/relationships/image" Target="../media/image7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lexsanchezpla/scripts/tree/master/Exemple_Analisis_BioC" TargetMode="External"/><Relationship Id="rId2" Type="http://schemas.openxmlformats.org/officeDocument/2006/relationships/hyperlink" Target="http://www.ncbi.nlm.nih.gov/pubmed/15897907"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avid.ncifcrf.gov/helps/demo1.tx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www.arabidopsis.org/" TargetMode="External"/><Relationship Id="rId3" Type="http://schemas.openxmlformats.org/officeDocument/2006/relationships/hyperlink" Target="http://www.fruitfly.org/" TargetMode="External"/><Relationship Id="rId7" Type="http://schemas.openxmlformats.org/officeDocument/2006/relationships/hyperlink" Target="http://www.yeastgenome.or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www.ebi.ac.uk/interpro/" TargetMode="External"/><Relationship Id="rId5" Type="http://schemas.openxmlformats.org/officeDocument/2006/relationships/hyperlink" Target="http://www.ebi.ac.uk/uniprot/" TargetMode="External"/><Relationship Id="rId4" Type="http://schemas.openxmlformats.org/officeDocument/2006/relationships/hyperlink" Target="http://www.sanger.ac.uk/Projects/S_pomb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www.pubgene.org/" TargetMode="External"/><Relationship Id="rId2" Type="http://schemas.openxmlformats.org/officeDocument/2006/relationships/hyperlink" Target="http://www.biocyc.org/" TargetMode="External"/><Relationship Id="rId1" Type="http://schemas.openxmlformats.org/officeDocument/2006/relationships/slideLayout" Target="../slideLayouts/slideLayout2.xml"/><Relationship Id="rId4" Type="http://schemas.openxmlformats.org/officeDocument/2006/relationships/hyperlink" Target="http://www.ingenuity.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www.ncbi.nlm.nih.gov/pmc/articles/PMC3541212/"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https://raw.githubusercontent.com/alexsanchezpla/scripts/master/Exemple_Analisis_BioC/results/ExpressAndTop_AvsB.csv2"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a:xfrm>
            <a:off x="381000" y="1981200"/>
            <a:ext cx="8382000" cy="1470025"/>
          </a:xfrm>
          <a:noFill/>
        </p:spPr>
        <p:txBody>
          <a:bodyPr lIns="90000" tIns="46800" rIns="90000" bIns="46800"/>
          <a:lstStyle/>
          <a:p>
            <a:pPr>
              <a:lnSpc>
                <a:spcPct val="8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ca-ES" altLang="ca-ES" dirty="0" err="1" smtClean="0"/>
              <a:t>An</a:t>
            </a:r>
            <a:r>
              <a:rPr lang="ca-ES" altLang="ca-ES" dirty="0" smtClean="0"/>
              <a:t> </a:t>
            </a:r>
            <a:r>
              <a:rPr lang="ca-ES" altLang="ca-ES" dirty="0" err="1" smtClean="0"/>
              <a:t>Introduction</a:t>
            </a:r>
            <a:r>
              <a:rPr lang="ca-ES" altLang="ca-ES" dirty="0" smtClean="0"/>
              <a:t> to </a:t>
            </a:r>
            <a:r>
              <a:rPr lang="ca-ES" altLang="ca-ES" dirty="0" err="1" smtClean="0"/>
              <a:t>Pathway</a:t>
            </a:r>
            <a:r>
              <a:rPr lang="ca-ES" altLang="ca-ES" dirty="0" smtClean="0"/>
              <a:t> </a:t>
            </a:r>
            <a:r>
              <a:rPr lang="ca-ES" altLang="ca-ES" dirty="0" err="1" smtClean="0"/>
              <a:t>Analysis</a:t>
            </a:r>
            <a:endParaRPr lang="ca-ES" altLang="ca-ES" dirty="0" smtClean="0"/>
          </a:p>
        </p:txBody>
      </p:sp>
      <p:sp>
        <p:nvSpPr>
          <p:cNvPr id="2051" name="Rectangle 6"/>
          <p:cNvSpPr>
            <a:spLocks noChangeArrowheads="1"/>
          </p:cNvSpPr>
          <p:nvPr/>
        </p:nvSpPr>
        <p:spPr bwMode="auto">
          <a:xfrm>
            <a:off x="2438400" y="4572000"/>
            <a:ext cx="44196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5pPr>
            <a:lvl6pPr marL="25146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6pPr>
            <a:lvl7pPr marL="29718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7pPr>
            <a:lvl8pPr marL="34290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8pPr>
            <a:lvl9pPr marL="38862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9pPr>
          </a:lstStyle>
          <a:p>
            <a:pPr algn="l" eaLnBrk="1" hangingPunct="1">
              <a:lnSpc>
                <a:spcPct val="90000"/>
              </a:lnSpc>
              <a:buSzPct val="100000"/>
            </a:pPr>
            <a:r>
              <a:rPr lang="es-ES" altLang="ca-ES" sz="1600" b="0" i="1" dirty="0" err="1">
                <a:solidFill>
                  <a:srgbClr val="000000"/>
                </a:solidFill>
                <a:latin typeface="Arial" charset="0"/>
                <a:cs typeface="Arial" charset="0"/>
              </a:rPr>
              <a:t>Statistics</a:t>
            </a:r>
            <a:r>
              <a:rPr lang="es-ES" altLang="ca-ES" sz="1600" b="0" i="1" dirty="0">
                <a:solidFill>
                  <a:srgbClr val="000000"/>
                </a:solidFill>
                <a:latin typeface="Arial" charset="0"/>
                <a:cs typeface="Arial" charset="0"/>
              </a:rPr>
              <a:t> and </a:t>
            </a:r>
            <a:r>
              <a:rPr lang="es-ES" altLang="ca-ES" sz="1600" b="0" i="1" dirty="0" err="1">
                <a:solidFill>
                  <a:srgbClr val="000000"/>
                </a:solidFill>
                <a:latin typeface="Arial" charset="0"/>
                <a:cs typeface="Arial" charset="0"/>
              </a:rPr>
              <a:t>Bioinformatics</a:t>
            </a:r>
            <a:r>
              <a:rPr lang="es-ES" altLang="ca-ES" sz="1600" b="0" i="1" dirty="0">
                <a:solidFill>
                  <a:srgbClr val="000000"/>
                </a:solidFill>
                <a:latin typeface="Arial" charset="0"/>
                <a:cs typeface="Arial" charset="0"/>
              </a:rPr>
              <a:t> </a:t>
            </a:r>
            <a:r>
              <a:rPr lang="es-ES" altLang="ca-ES" sz="1600" b="0" i="1" dirty="0" err="1">
                <a:solidFill>
                  <a:srgbClr val="000000"/>
                </a:solidFill>
                <a:latin typeface="Arial" charset="0"/>
                <a:cs typeface="Arial" charset="0"/>
              </a:rPr>
              <a:t>Research</a:t>
            </a:r>
            <a:r>
              <a:rPr lang="es-ES" altLang="ca-ES" sz="1600" b="0" i="1" dirty="0">
                <a:solidFill>
                  <a:srgbClr val="000000"/>
                </a:solidFill>
                <a:latin typeface="Arial" charset="0"/>
                <a:cs typeface="Arial" charset="0"/>
              </a:rPr>
              <a:t> </a:t>
            </a:r>
            <a:r>
              <a:rPr lang="es-ES" altLang="ca-ES" sz="1600" b="0" i="1" dirty="0" err="1">
                <a:solidFill>
                  <a:srgbClr val="000000"/>
                </a:solidFill>
                <a:latin typeface="Arial" charset="0"/>
                <a:cs typeface="Arial" charset="0"/>
              </a:rPr>
              <a:t>Group</a:t>
            </a:r>
            <a:endParaRPr lang="es-ES" altLang="ca-ES" sz="1600" b="0" i="1" dirty="0">
              <a:solidFill>
                <a:srgbClr val="000000"/>
              </a:solidFill>
              <a:latin typeface="Arial" charset="0"/>
              <a:cs typeface="Arial" charset="0"/>
            </a:endParaRPr>
          </a:p>
          <a:p>
            <a:pPr algn="l" eaLnBrk="1" hangingPunct="1">
              <a:lnSpc>
                <a:spcPct val="90000"/>
              </a:lnSpc>
              <a:buSzPct val="100000"/>
            </a:pPr>
            <a:r>
              <a:rPr lang="es-ES" altLang="ca-ES" sz="1600" b="0" i="1" dirty="0" err="1">
                <a:solidFill>
                  <a:srgbClr val="000000"/>
                </a:solidFill>
                <a:latin typeface="Arial" charset="0"/>
                <a:cs typeface="Arial" charset="0"/>
              </a:rPr>
              <a:t>Statistics</a:t>
            </a:r>
            <a:r>
              <a:rPr lang="es-ES" altLang="ca-ES" sz="1600" b="0" i="1" dirty="0">
                <a:solidFill>
                  <a:srgbClr val="000000"/>
                </a:solidFill>
                <a:latin typeface="Arial" charset="0"/>
                <a:cs typeface="Arial" charset="0"/>
              </a:rPr>
              <a:t> </a:t>
            </a:r>
            <a:r>
              <a:rPr lang="es-ES" altLang="ca-ES" sz="1600" b="0" i="1" dirty="0" err="1">
                <a:solidFill>
                  <a:srgbClr val="000000"/>
                </a:solidFill>
                <a:latin typeface="Arial" charset="0"/>
                <a:cs typeface="Arial" charset="0"/>
              </a:rPr>
              <a:t>department</a:t>
            </a:r>
            <a:r>
              <a:rPr lang="es-ES" altLang="ca-ES" sz="1600" b="0" i="1" dirty="0">
                <a:solidFill>
                  <a:srgbClr val="000000"/>
                </a:solidFill>
                <a:latin typeface="Arial" charset="0"/>
                <a:cs typeface="Arial" charset="0"/>
              </a:rPr>
              <a:t>, </a:t>
            </a:r>
            <a:r>
              <a:rPr lang="es-ES" altLang="ca-ES" sz="1600" b="0" i="1" dirty="0" err="1">
                <a:solidFill>
                  <a:srgbClr val="000000"/>
                </a:solidFill>
                <a:latin typeface="Arial" charset="0"/>
                <a:cs typeface="Arial" charset="0"/>
              </a:rPr>
              <a:t>Universitat</a:t>
            </a:r>
            <a:r>
              <a:rPr lang="es-ES" altLang="ca-ES" sz="1600" b="0" i="1" dirty="0">
                <a:solidFill>
                  <a:srgbClr val="000000"/>
                </a:solidFill>
                <a:latin typeface="Arial" charset="0"/>
                <a:cs typeface="Arial" charset="0"/>
              </a:rPr>
              <a:t> de </a:t>
            </a:r>
            <a:r>
              <a:rPr lang="es-ES" altLang="ca-ES" sz="1600" b="0" i="1" dirty="0" err="1">
                <a:solidFill>
                  <a:srgbClr val="000000"/>
                </a:solidFill>
                <a:latin typeface="Arial" charset="0"/>
                <a:cs typeface="Arial" charset="0"/>
              </a:rPr>
              <a:t>Barelona</a:t>
            </a:r>
            <a:endParaRPr lang="es-ES" altLang="ca-ES" sz="1600" b="0" i="1" dirty="0">
              <a:solidFill>
                <a:srgbClr val="000000"/>
              </a:solidFill>
              <a:latin typeface="Arial" charset="0"/>
              <a:cs typeface="Arial" charset="0"/>
            </a:endParaRPr>
          </a:p>
          <a:p>
            <a:pPr algn="l" eaLnBrk="1" hangingPunct="1">
              <a:lnSpc>
                <a:spcPct val="90000"/>
              </a:lnSpc>
              <a:buSzPct val="100000"/>
            </a:pPr>
            <a:endParaRPr lang="es-ES" altLang="ca-ES" sz="1600" b="0" dirty="0">
              <a:solidFill>
                <a:srgbClr val="000000"/>
              </a:solidFill>
              <a:latin typeface="Arial" charset="0"/>
              <a:cs typeface="Arial" charset="0"/>
            </a:endParaRPr>
          </a:p>
          <a:p>
            <a:pPr algn="l" eaLnBrk="1" hangingPunct="1">
              <a:lnSpc>
                <a:spcPct val="90000"/>
              </a:lnSpc>
              <a:buSzPct val="100000"/>
            </a:pPr>
            <a:r>
              <a:rPr lang="es-ES" altLang="ca-ES" sz="1600" b="0" i="1" dirty="0" err="1">
                <a:solidFill>
                  <a:srgbClr val="000000"/>
                </a:solidFill>
                <a:latin typeface="Arial" charset="0"/>
                <a:cs typeface="Arial" charset="0"/>
              </a:rPr>
              <a:t>Statistics</a:t>
            </a:r>
            <a:r>
              <a:rPr lang="es-ES" altLang="ca-ES" sz="1600" b="0" i="1" dirty="0">
                <a:solidFill>
                  <a:srgbClr val="000000"/>
                </a:solidFill>
                <a:latin typeface="Arial" charset="0"/>
                <a:cs typeface="Arial" charset="0"/>
              </a:rPr>
              <a:t> and </a:t>
            </a:r>
            <a:r>
              <a:rPr lang="es-ES" altLang="ca-ES" sz="1600" b="0" i="1" dirty="0" err="1">
                <a:solidFill>
                  <a:srgbClr val="000000"/>
                </a:solidFill>
                <a:latin typeface="Arial" charset="0"/>
                <a:cs typeface="Arial" charset="0"/>
              </a:rPr>
              <a:t>Bioinformatics</a:t>
            </a:r>
            <a:r>
              <a:rPr lang="es-ES" altLang="ca-ES" sz="1600" b="0" i="1" dirty="0">
                <a:solidFill>
                  <a:srgbClr val="000000"/>
                </a:solidFill>
                <a:latin typeface="Arial" charset="0"/>
                <a:cs typeface="Arial" charset="0"/>
              </a:rPr>
              <a:t> </a:t>
            </a:r>
            <a:r>
              <a:rPr lang="es-ES" altLang="ca-ES" sz="1600" b="0" i="1" dirty="0" err="1">
                <a:solidFill>
                  <a:srgbClr val="000000"/>
                </a:solidFill>
                <a:latin typeface="Arial" charset="0"/>
                <a:cs typeface="Arial" charset="0"/>
              </a:rPr>
              <a:t>Unit</a:t>
            </a:r>
            <a:endParaRPr lang="es-ES" altLang="ca-ES" sz="1600" b="0" i="1" dirty="0">
              <a:solidFill>
                <a:srgbClr val="000000"/>
              </a:solidFill>
              <a:latin typeface="Arial" charset="0"/>
              <a:cs typeface="Arial" charset="0"/>
            </a:endParaRPr>
          </a:p>
          <a:p>
            <a:pPr algn="l" eaLnBrk="1" hangingPunct="1">
              <a:lnSpc>
                <a:spcPct val="90000"/>
              </a:lnSpc>
              <a:buSzPct val="100000"/>
            </a:pPr>
            <a:r>
              <a:rPr lang="es-ES" altLang="ca-ES" sz="1600" b="0" i="1" dirty="0" err="1">
                <a:solidFill>
                  <a:srgbClr val="000000"/>
                </a:solidFill>
                <a:latin typeface="Arial" charset="0"/>
                <a:cs typeface="Arial" charset="0"/>
              </a:rPr>
              <a:t>Vall</a:t>
            </a:r>
            <a:r>
              <a:rPr lang="es-ES" altLang="ca-ES" sz="1600" b="0" i="1" dirty="0">
                <a:solidFill>
                  <a:srgbClr val="000000"/>
                </a:solidFill>
                <a:latin typeface="Arial" charset="0"/>
                <a:cs typeface="Arial" charset="0"/>
              </a:rPr>
              <a:t> </a:t>
            </a:r>
            <a:r>
              <a:rPr lang="es-ES" altLang="ca-ES" sz="1600" b="0" i="1" dirty="0" err="1">
                <a:solidFill>
                  <a:srgbClr val="000000"/>
                </a:solidFill>
                <a:latin typeface="Arial" charset="0"/>
                <a:cs typeface="Arial" charset="0"/>
              </a:rPr>
              <a:t>d’Hebron</a:t>
            </a:r>
            <a:r>
              <a:rPr lang="es-ES" altLang="ca-ES" sz="1600" b="0" i="1" dirty="0">
                <a:solidFill>
                  <a:srgbClr val="000000"/>
                </a:solidFill>
                <a:latin typeface="Arial" charset="0"/>
                <a:cs typeface="Arial" charset="0"/>
              </a:rPr>
              <a:t> </a:t>
            </a:r>
            <a:r>
              <a:rPr lang="es-ES" altLang="ca-ES" sz="1600" b="0" i="1" dirty="0" err="1">
                <a:solidFill>
                  <a:srgbClr val="000000"/>
                </a:solidFill>
                <a:latin typeface="Arial" charset="0"/>
                <a:cs typeface="Arial" charset="0"/>
              </a:rPr>
              <a:t>Institut</a:t>
            </a:r>
            <a:r>
              <a:rPr lang="es-ES" altLang="ca-ES" sz="1600" b="0" i="1" dirty="0">
                <a:solidFill>
                  <a:srgbClr val="000000"/>
                </a:solidFill>
                <a:latin typeface="Arial" charset="0"/>
                <a:cs typeface="Arial" charset="0"/>
              </a:rPr>
              <a:t> de Recerca</a:t>
            </a:r>
          </a:p>
        </p:txBody>
      </p:sp>
      <p:sp>
        <p:nvSpPr>
          <p:cNvPr id="2052" name="Text Box 7"/>
          <p:cNvSpPr txBox="1">
            <a:spLocks noChangeArrowheads="1"/>
          </p:cNvSpPr>
          <p:nvPr/>
        </p:nvSpPr>
        <p:spPr bwMode="auto">
          <a:xfrm>
            <a:off x="2743200" y="3657600"/>
            <a:ext cx="3521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5pPr>
            <a:lvl6pPr marL="25146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6pPr>
            <a:lvl7pPr marL="29718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7pPr>
            <a:lvl8pPr marL="34290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8pPr>
            <a:lvl9pPr marL="38862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9pPr>
          </a:lstStyle>
          <a:p>
            <a:pPr algn="l" eaLnBrk="1" hangingPunct="1">
              <a:buSzPct val="100000"/>
            </a:pPr>
            <a:r>
              <a:rPr lang="es-ES" altLang="ca-ES" sz="3200" b="0" dirty="0">
                <a:solidFill>
                  <a:srgbClr val="000000"/>
                </a:solidFill>
                <a:latin typeface="Arial" charset="0"/>
              </a:rPr>
              <a:t>Alex Sánchez</a:t>
            </a:r>
          </a:p>
        </p:txBody>
      </p:sp>
      <p:pic>
        <p:nvPicPr>
          <p:cNvPr id="6" name="Picture 4"/>
          <p:cNvPicPr>
            <a:picLocks noChangeAspect="1" noChangeArrowheads="1"/>
          </p:cNvPicPr>
          <p:nvPr/>
        </p:nvPicPr>
        <p:blipFill>
          <a:blip r:embed="rId3" cstate="print"/>
          <a:srcRect/>
          <a:stretch>
            <a:fillRect/>
          </a:stretch>
        </p:blipFill>
        <p:spPr bwMode="auto">
          <a:xfrm>
            <a:off x="304800" y="5346492"/>
            <a:ext cx="1198563" cy="506413"/>
          </a:xfrm>
          <a:prstGeom prst="rect">
            <a:avLst/>
          </a:prstGeom>
          <a:noFill/>
          <a:ln w="9525">
            <a:noFill/>
            <a:round/>
            <a:headEnd/>
            <a:tailEnd/>
          </a:ln>
        </p:spPr>
      </p:pic>
      <p:pic>
        <p:nvPicPr>
          <p:cNvPr id="7" name="Picture 5"/>
          <p:cNvPicPr>
            <a:picLocks noChangeAspect="1" noChangeArrowheads="1"/>
          </p:cNvPicPr>
          <p:nvPr/>
        </p:nvPicPr>
        <p:blipFill>
          <a:blip r:embed="rId4" cstate="print"/>
          <a:srcRect/>
          <a:stretch>
            <a:fillRect/>
          </a:stretch>
        </p:blipFill>
        <p:spPr bwMode="auto">
          <a:xfrm>
            <a:off x="7086600" y="5467350"/>
            <a:ext cx="1752600" cy="400050"/>
          </a:xfrm>
          <a:prstGeom prst="rect">
            <a:avLst/>
          </a:prstGeom>
          <a:noFill/>
          <a:ln w="9525">
            <a:noFill/>
            <a:round/>
            <a:headEnd/>
            <a:tailEnd/>
          </a:ln>
        </p:spPr>
      </p:pic>
      <p:pic>
        <p:nvPicPr>
          <p:cNvPr id="3" name="2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799" y="4515677"/>
            <a:ext cx="1198563" cy="622937"/>
          </a:xfrm>
          <a:prstGeom prst="rect">
            <a:avLst/>
          </a:prstGeom>
        </p:spPr>
      </p:pic>
      <p:pic>
        <p:nvPicPr>
          <p:cNvPr id="4" name="3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2800" y="4515677"/>
            <a:ext cx="990600" cy="611481"/>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28600"/>
            <a:ext cx="8077200" cy="761999"/>
          </a:xfrm>
        </p:spPr>
        <p:txBody>
          <a:bodyPr>
            <a:noAutofit/>
          </a:bodyPr>
          <a:lstStyle/>
          <a:p>
            <a:r>
              <a:rPr lang="es-ES" sz="3600" dirty="0" err="1"/>
              <a:t>The</a:t>
            </a:r>
            <a:r>
              <a:rPr lang="es-ES" sz="3600" dirty="0"/>
              <a:t> (in)</a:t>
            </a:r>
            <a:r>
              <a:rPr lang="es-ES" sz="3600" dirty="0" err="1"/>
              <a:t>famous</a:t>
            </a:r>
            <a:r>
              <a:rPr lang="es-ES" sz="3600" dirty="0"/>
              <a:t> “</a:t>
            </a:r>
            <a:r>
              <a:rPr lang="es-ES" sz="3600" i="1" dirty="0" err="1"/>
              <a:t>where</a:t>
            </a:r>
            <a:r>
              <a:rPr lang="es-ES" sz="3600" i="1" dirty="0"/>
              <a:t> to </a:t>
            </a:r>
            <a:r>
              <a:rPr lang="es-ES" sz="3600" i="1" dirty="0" err="1"/>
              <a:t>now</a:t>
            </a:r>
            <a:r>
              <a:rPr lang="es-ES" sz="3600" i="1" dirty="0"/>
              <a:t>?</a:t>
            </a:r>
            <a:r>
              <a:rPr lang="es-ES" sz="3600" dirty="0"/>
              <a:t>” </a:t>
            </a:r>
            <a:r>
              <a:rPr lang="es-ES" sz="3600" dirty="0" err="1"/>
              <a:t>question</a:t>
            </a:r>
            <a:endParaRPr lang="ca-ES" sz="3600" dirty="0"/>
          </a:p>
        </p:txBody>
      </p:sp>
      <p:sp>
        <p:nvSpPr>
          <p:cNvPr id="3" name="2 Marcador de contenido"/>
          <p:cNvSpPr>
            <a:spLocks noGrp="1"/>
          </p:cNvSpPr>
          <p:nvPr>
            <p:ph idx="1"/>
          </p:nvPr>
        </p:nvSpPr>
        <p:spPr>
          <a:xfrm>
            <a:off x="2667000" y="1066800"/>
            <a:ext cx="6172200" cy="2590800"/>
          </a:xfrm>
        </p:spPr>
        <p:txBody>
          <a:bodyPr>
            <a:normAutofit/>
          </a:bodyPr>
          <a:lstStyle/>
          <a:p>
            <a:r>
              <a:rPr lang="es-ES" sz="2400" dirty="0" err="1" smtClean="0"/>
              <a:t>You</a:t>
            </a:r>
            <a:r>
              <a:rPr lang="es-ES" sz="2400" dirty="0" smtClean="0"/>
              <a:t> </a:t>
            </a:r>
            <a:r>
              <a:rPr lang="es-ES" sz="2400" dirty="0" err="1" smtClean="0"/>
              <a:t>obtained</a:t>
            </a:r>
            <a:r>
              <a:rPr lang="es-ES" sz="2400" dirty="0" smtClean="0"/>
              <a:t> a </a:t>
            </a:r>
            <a:r>
              <a:rPr lang="es-ES" sz="2400" dirty="0" err="1" smtClean="0"/>
              <a:t>list</a:t>
            </a:r>
            <a:r>
              <a:rPr lang="es-ES" sz="2400" dirty="0" smtClean="0"/>
              <a:t> of </a:t>
            </a:r>
            <a:r>
              <a:rPr lang="es-ES" sz="2400" dirty="0" err="1" smtClean="0"/>
              <a:t>features</a:t>
            </a:r>
            <a:r>
              <a:rPr lang="es-ES" sz="2400" dirty="0" smtClean="0"/>
              <a:t>. </a:t>
            </a:r>
            <a:r>
              <a:rPr lang="es-ES" sz="2400" dirty="0" err="1" smtClean="0"/>
              <a:t>What’s</a:t>
            </a:r>
            <a:r>
              <a:rPr lang="es-ES" sz="2400" dirty="0" smtClean="0"/>
              <a:t> </a:t>
            </a:r>
            <a:r>
              <a:rPr lang="es-ES" sz="2400" dirty="0" err="1" smtClean="0"/>
              <a:t>next</a:t>
            </a:r>
            <a:r>
              <a:rPr lang="es-ES" sz="2400" dirty="0" smtClean="0"/>
              <a:t>?</a:t>
            </a:r>
          </a:p>
          <a:p>
            <a:pPr lvl="1"/>
            <a:r>
              <a:rPr lang="es-ES" sz="2000" dirty="0" err="1" smtClean="0"/>
              <a:t>Select</a:t>
            </a:r>
            <a:r>
              <a:rPr lang="es-ES" sz="2000" dirty="0" smtClean="0"/>
              <a:t> </a:t>
            </a:r>
            <a:r>
              <a:rPr lang="es-ES" sz="2000" dirty="0" err="1" smtClean="0"/>
              <a:t>some</a:t>
            </a:r>
            <a:r>
              <a:rPr lang="es-ES" sz="2000" dirty="0" smtClean="0"/>
              <a:t> genes </a:t>
            </a:r>
            <a:r>
              <a:rPr lang="es-ES" sz="2000" dirty="0" err="1" smtClean="0"/>
              <a:t>for</a:t>
            </a:r>
            <a:r>
              <a:rPr lang="es-ES" sz="2000" dirty="0" smtClean="0"/>
              <a:t> </a:t>
            </a:r>
            <a:r>
              <a:rPr lang="es-ES" sz="2000" dirty="0" err="1" smtClean="0"/>
              <a:t>validation</a:t>
            </a:r>
            <a:r>
              <a:rPr lang="es-ES" sz="2000" dirty="0" smtClean="0"/>
              <a:t>?</a:t>
            </a:r>
          </a:p>
          <a:p>
            <a:pPr lvl="1"/>
            <a:r>
              <a:rPr lang="es-ES" sz="2000" dirty="0" err="1" smtClean="0"/>
              <a:t>Follow</a:t>
            </a:r>
            <a:r>
              <a:rPr lang="es-ES" sz="2000" dirty="0" smtClean="0"/>
              <a:t> up </a:t>
            </a:r>
            <a:r>
              <a:rPr lang="es-ES" sz="2000" dirty="0" err="1" smtClean="0"/>
              <a:t>experiments</a:t>
            </a:r>
            <a:r>
              <a:rPr lang="es-ES" sz="2000" dirty="0" smtClean="0"/>
              <a:t> </a:t>
            </a:r>
            <a:r>
              <a:rPr lang="es-ES" sz="2000" dirty="0" err="1" smtClean="0"/>
              <a:t>on</a:t>
            </a:r>
            <a:r>
              <a:rPr lang="es-ES" sz="2000" dirty="0" smtClean="0"/>
              <a:t> </a:t>
            </a:r>
            <a:r>
              <a:rPr lang="es-ES" sz="2000" dirty="0" err="1" smtClean="0"/>
              <a:t>some</a:t>
            </a:r>
            <a:r>
              <a:rPr lang="es-ES" sz="2000" dirty="0" smtClean="0"/>
              <a:t> genes/</a:t>
            </a:r>
            <a:r>
              <a:rPr lang="es-ES" sz="2000" dirty="0" err="1" smtClean="0"/>
              <a:t>proteins</a:t>
            </a:r>
            <a:r>
              <a:rPr lang="es-ES" sz="2000" dirty="0" smtClean="0"/>
              <a:t>/…?</a:t>
            </a:r>
          </a:p>
          <a:p>
            <a:pPr lvl="1"/>
            <a:r>
              <a:rPr lang="es-ES" sz="2000" dirty="0" err="1" smtClean="0"/>
              <a:t>Publish</a:t>
            </a:r>
            <a:r>
              <a:rPr lang="es-ES" sz="2000" dirty="0" smtClean="0"/>
              <a:t> a </a:t>
            </a:r>
            <a:r>
              <a:rPr lang="es-ES" sz="2000" dirty="0" err="1" smtClean="0"/>
              <a:t>huge</a:t>
            </a:r>
            <a:r>
              <a:rPr lang="es-ES" sz="2000" dirty="0" smtClean="0"/>
              <a:t> </a:t>
            </a:r>
            <a:r>
              <a:rPr lang="es-ES" sz="2000" dirty="0" err="1" smtClean="0"/>
              <a:t>table</a:t>
            </a:r>
            <a:r>
              <a:rPr lang="es-ES" sz="2000" dirty="0" smtClean="0"/>
              <a:t> </a:t>
            </a:r>
            <a:r>
              <a:rPr lang="es-ES" sz="2000" dirty="0" err="1" smtClean="0"/>
              <a:t>with</a:t>
            </a:r>
            <a:r>
              <a:rPr lang="es-ES" sz="2000" dirty="0" smtClean="0"/>
              <a:t> </a:t>
            </a:r>
            <a:r>
              <a:rPr lang="es-ES" sz="2000" dirty="0" err="1" smtClean="0"/>
              <a:t>all</a:t>
            </a:r>
            <a:r>
              <a:rPr lang="es-ES" sz="2000" dirty="0" smtClean="0"/>
              <a:t> </a:t>
            </a:r>
            <a:r>
              <a:rPr lang="es-ES" sz="2000" dirty="0" err="1" smtClean="0"/>
              <a:t>results</a:t>
            </a:r>
            <a:r>
              <a:rPr lang="es-ES" sz="2000" dirty="0" smtClean="0"/>
              <a:t>?</a:t>
            </a:r>
          </a:p>
          <a:p>
            <a:pPr lvl="1"/>
            <a:r>
              <a:rPr lang="es-ES" sz="2000" dirty="0" smtClean="0"/>
              <a:t>Try to </a:t>
            </a:r>
            <a:r>
              <a:rPr lang="es-ES" sz="2000" dirty="0" err="1" smtClean="0"/>
              <a:t>learn</a:t>
            </a:r>
            <a:r>
              <a:rPr lang="es-ES" sz="2000" dirty="0" smtClean="0"/>
              <a:t> </a:t>
            </a:r>
            <a:r>
              <a:rPr lang="es-ES" sz="2000" dirty="0" err="1" smtClean="0"/>
              <a:t>on</a:t>
            </a:r>
            <a:r>
              <a:rPr lang="es-ES" sz="2000" dirty="0" smtClean="0"/>
              <a:t> </a:t>
            </a:r>
            <a:r>
              <a:rPr lang="es-ES" sz="2000" dirty="0" err="1" smtClean="0"/>
              <a:t>all</a:t>
            </a:r>
            <a:r>
              <a:rPr lang="es-ES" sz="2000" dirty="0" smtClean="0"/>
              <a:t> </a:t>
            </a:r>
            <a:r>
              <a:rPr lang="es-ES" sz="2000" dirty="0" err="1" smtClean="0"/>
              <a:t>features</a:t>
            </a:r>
            <a:r>
              <a:rPr lang="es-ES" sz="2000" dirty="0" smtClean="0"/>
              <a:t> in </a:t>
            </a:r>
            <a:r>
              <a:rPr lang="es-ES" sz="2000" dirty="0" err="1" smtClean="0"/>
              <a:t>the</a:t>
            </a:r>
            <a:r>
              <a:rPr lang="es-ES" sz="2000" dirty="0" smtClean="0"/>
              <a:t> </a:t>
            </a:r>
            <a:r>
              <a:rPr lang="es-ES" sz="2000" dirty="0" err="1" smtClean="0"/>
              <a:t>list</a:t>
            </a:r>
            <a:r>
              <a:rPr lang="es-ES" sz="2000" dirty="0" smtClean="0"/>
              <a:t>?</a:t>
            </a:r>
            <a:endParaRPr lang="ca-ES" sz="2000" dirty="0"/>
          </a:p>
        </p:txBody>
      </p:sp>
      <p:pic>
        <p:nvPicPr>
          <p:cNvPr id="5" name="Picture 4" descr="microarra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371599"/>
            <a:ext cx="762001" cy="76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45250" t="13792" r="30383" b="31033"/>
          <a:stretch>
            <a:fillRect/>
          </a:stretch>
        </p:blipFill>
        <p:spPr bwMode="auto">
          <a:xfrm>
            <a:off x="1409700" y="2895600"/>
            <a:ext cx="533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13"/>
          <p:cNvSpPr/>
          <p:nvPr/>
        </p:nvSpPr>
        <p:spPr bwMode="auto">
          <a:xfrm rot="5400000">
            <a:off x="1417319" y="2423160"/>
            <a:ext cx="518161" cy="304800"/>
          </a:xfrm>
          <a:prstGeom prst="rightArrow">
            <a:avLst/>
          </a:prstGeom>
          <a:solidFill>
            <a:srgbClr val="3366FF"/>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sp>
      <p:sp>
        <p:nvSpPr>
          <p:cNvPr id="9" name="Rectangle 15"/>
          <p:cNvSpPr>
            <a:spLocks noChangeArrowheads="1"/>
          </p:cNvSpPr>
          <p:nvPr/>
        </p:nvSpPr>
        <p:spPr bwMode="auto">
          <a:xfrm>
            <a:off x="1828800" y="4987925"/>
            <a:ext cx="655638"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ca-ES" sz="6600" dirty="0">
                <a:solidFill>
                  <a:srgbClr val="FF0000"/>
                </a:solidFill>
              </a:rPr>
              <a:t>?</a:t>
            </a:r>
          </a:p>
        </p:txBody>
      </p:sp>
      <p:sp>
        <p:nvSpPr>
          <p:cNvPr id="11" name="Right Arrow 14"/>
          <p:cNvSpPr/>
          <p:nvPr/>
        </p:nvSpPr>
        <p:spPr bwMode="auto">
          <a:xfrm>
            <a:off x="990600" y="5425440"/>
            <a:ext cx="784860" cy="289560"/>
          </a:xfrm>
          <a:prstGeom prst="rightArrow">
            <a:avLst/>
          </a:prstGeom>
          <a:solidFill>
            <a:srgbClr val="3366FF"/>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sp>
      <p:pic>
        <p:nvPicPr>
          <p:cNvPr id="4710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3435380"/>
            <a:ext cx="5000625" cy="2696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1832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err="1" smtClean="0"/>
              <a:t>References</a:t>
            </a:r>
            <a:endParaRPr lang="ca-ES" dirty="0"/>
          </a:p>
        </p:txBody>
      </p:sp>
      <p:sp>
        <p:nvSpPr>
          <p:cNvPr id="3" name="2 Marcador de contenido"/>
          <p:cNvSpPr>
            <a:spLocks noGrp="1"/>
          </p:cNvSpPr>
          <p:nvPr>
            <p:ph idx="1"/>
          </p:nvPr>
        </p:nvSpPr>
        <p:spPr/>
        <p:txBody>
          <a:bodyPr>
            <a:normAutofit fontScale="40000" lnSpcReduction="20000"/>
          </a:bodyPr>
          <a:lstStyle/>
          <a:p>
            <a:r>
              <a:rPr lang="vi-VN" dirty="0"/>
              <a:t>Efron, Bradley, and Robert Tibshirani. 2007. “On Testing the Significance of Sets of Genes.” </a:t>
            </a:r>
            <a:r>
              <a:rPr lang="vi-VN" i="1" dirty="0"/>
              <a:t>The Annals of Applied Statistics</a:t>
            </a:r>
            <a:r>
              <a:rPr lang="vi-VN" dirty="0"/>
              <a:t> 1 (1): 107–29. doi:10.1214/07-AOAS101.</a:t>
            </a:r>
          </a:p>
          <a:p>
            <a:r>
              <a:rPr lang="vi-VN" dirty="0"/>
              <a:t>Irizarry, Rafael A., Chi Wang, Yun Zhou, and Terence P. Speed. 2009. “Gene Set Enrichment Analysis Made Simple.” </a:t>
            </a:r>
            <a:r>
              <a:rPr lang="vi-VN" i="1" dirty="0"/>
              <a:t>Statistical Methods in Medical Research</a:t>
            </a:r>
            <a:r>
              <a:rPr lang="vi-VN" dirty="0"/>
              <a:t> 18 (6): 565–75. doi:10.1177/0962280209351908.</a:t>
            </a:r>
          </a:p>
          <a:p>
            <a:r>
              <a:rPr lang="vi-VN" dirty="0"/>
              <a:t>Khatri, Purvesh, and Sorin Drăghici. 2005. “Ontological Analysis of Gene Expression Data: Current Tools, Limitations, and Open Problems.” </a:t>
            </a:r>
            <a:r>
              <a:rPr lang="vi-VN" i="1" dirty="0"/>
              <a:t>Bioinformatics (Oxford, England)</a:t>
            </a:r>
            <a:r>
              <a:rPr lang="vi-VN" dirty="0"/>
              <a:t> 21 (18): 3587–95. doi:10.1093/bioinformatics/bti565.</a:t>
            </a:r>
          </a:p>
          <a:p>
            <a:r>
              <a:rPr lang="vi-VN" dirty="0"/>
              <a:t>Khatri, Purvesh, Marina Sirota, and Atul J. Butte. 2012. “Ten Years of Pathway Analysis: Current Approaches and Outstanding Challenges.” </a:t>
            </a:r>
            <a:r>
              <a:rPr lang="vi-VN" i="1" dirty="0"/>
              <a:t>PLOS Computational Biology</a:t>
            </a:r>
            <a:r>
              <a:rPr lang="vi-VN" dirty="0"/>
              <a:t> 8 (2): e1002375. doi:10.1371/journal.pcbi.1002375.</a:t>
            </a:r>
          </a:p>
          <a:p>
            <a:r>
              <a:rPr lang="vi-VN" dirty="0"/>
              <a:t>Maciejewski, Henryk. 2014. “Gene Set Analysis Methods: Statistical Models and Methodological Differences.” </a:t>
            </a:r>
            <a:r>
              <a:rPr lang="vi-VN" i="1" dirty="0"/>
              <a:t>Briefings in Bioinformatics</a:t>
            </a:r>
            <a:r>
              <a:rPr lang="vi-VN" dirty="0"/>
              <a:t> 15 (4): 504–18. doi:10.1093/bib/bbt002.</a:t>
            </a:r>
          </a:p>
          <a:p>
            <a:r>
              <a:rPr lang="vi-VN" dirty="0"/>
              <a:t>Mootha, Vamsi K., Cecilia M. Lindgren, Karl-Fredrik Eriksson, Aravind Subramanian, Smita Sihag, Joseph Lehar, Pere Puigserver, et al. 2003. “PGC-1</a:t>
            </a:r>
            <a:r>
              <a:rPr lang="el-GR" dirty="0"/>
              <a:t>α-</a:t>
            </a:r>
            <a:r>
              <a:rPr lang="vi-VN" dirty="0"/>
              <a:t>Responsive Genes Involved in Oxidative Phosphorylation Are Coordinately Downregulated in Human Diabetes.” </a:t>
            </a:r>
            <a:r>
              <a:rPr lang="vi-VN" i="1" dirty="0"/>
              <a:t>Nature Genetics</a:t>
            </a:r>
            <a:r>
              <a:rPr lang="vi-VN" dirty="0"/>
              <a:t> 34 (3): 267–73. doi:10.1038/ng1180.</a:t>
            </a:r>
          </a:p>
          <a:p>
            <a:r>
              <a:rPr lang="vi-VN" dirty="0"/>
              <a:t>Pan, Kuang-Hung, Chih-Jian Lih, and Stanley N. Cohen. 2005. “Effects of Threshold Choice on Biological Conclusions Reached during Analysis of Gene Expression by DNA Microarrays.” </a:t>
            </a:r>
            <a:r>
              <a:rPr lang="vi-VN" i="1" dirty="0"/>
              <a:t>Proceedings of the National Academy of Sciences of the United States of America</a:t>
            </a:r>
            <a:r>
              <a:rPr lang="vi-VN" dirty="0"/>
              <a:t> 102 (25): 8961–65. doi:10.1073/pnas.0502674102.</a:t>
            </a:r>
          </a:p>
          <a:p>
            <a:r>
              <a:rPr lang="vi-VN" dirty="0"/>
              <a:t>Subramanian, Aravind, Pablo Tamayo, Vamsi K. Mootha, Sayan Mukherjee, Benjamin L. Ebert, Michael A. Gillette, Amanda Paulovich, et al. 2005. “Gene Set Enrichment Analysis: A Knowledge-Based Approach for Interpreting Genome-Wide Expression Profiles.” </a:t>
            </a:r>
            <a:r>
              <a:rPr lang="vi-VN" i="1" dirty="0"/>
              <a:t>Proceedings of the National Academy of Sciences of the United States of America</a:t>
            </a:r>
            <a:r>
              <a:rPr lang="vi-VN" dirty="0"/>
              <a:t> 102 (43): 15545–50. doi:10.1073/pnas.0506580102.</a:t>
            </a:r>
          </a:p>
          <a:p>
            <a:r>
              <a:rPr lang="vi-VN" dirty="0"/>
              <a:t>the Mutation Consequences and Pathway Analysis working group of the International Cancer Genome Consortium. 2015. “Pathway and Network Analysis of Cancer Genomes.” </a:t>
            </a:r>
            <a:r>
              <a:rPr lang="vi-VN" i="1" dirty="0"/>
              <a:t>Nature Methods</a:t>
            </a:r>
            <a:r>
              <a:rPr lang="vi-VN" dirty="0"/>
              <a:t> 12 (7): 615–21. doi:10.1038/nmeth.3440.</a:t>
            </a:r>
          </a:p>
          <a:p>
            <a:pPr marL="0" indent="0">
              <a:buNone/>
            </a:pPr>
            <a:endParaRPr lang="ca-ES" dirty="0"/>
          </a:p>
        </p:txBody>
      </p:sp>
    </p:spTree>
    <p:extLst>
      <p:ext uri="{BB962C8B-B14F-4D97-AF65-F5344CB8AC3E}">
        <p14:creationId xmlns:p14="http://schemas.microsoft.com/office/powerpoint/2010/main" val="18219407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err="1" smtClean="0"/>
              <a:t>Acknowledgements</a:t>
            </a:r>
            <a:endParaRPr lang="ca-ES" dirty="0"/>
          </a:p>
        </p:txBody>
      </p:sp>
      <p:pic>
        <p:nvPicPr>
          <p:cNvPr id="8" name="Picture 16" descr="https://cabig-stage.nci.nih.gov/community/tools/Bioconductor/screenshot"/>
          <p:cNvPicPr>
            <a:picLocks noChangeAspect="1" noChangeArrowheads="1"/>
          </p:cNvPicPr>
          <p:nvPr/>
        </p:nvPicPr>
        <p:blipFill>
          <a:blip r:embed="rId2" cstate="print"/>
          <a:srcRect/>
          <a:stretch>
            <a:fillRect/>
          </a:stretch>
        </p:blipFill>
        <p:spPr bwMode="auto">
          <a:xfrm>
            <a:off x="3129524" y="2706095"/>
            <a:ext cx="296661" cy="238050"/>
          </a:xfrm>
          <a:prstGeom prst="rect">
            <a:avLst/>
          </a:prstGeom>
          <a:noFill/>
          <a:ln w="9525">
            <a:noFill/>
            <a:miter lim="800000"/>
            <a:headEnd/>
            <a:tailEnd/>
          </a:ln>
        </p:spPr>
      </p:pic>
      <p:pic>
        <p:nvPicPr>
          <p:cNvPr id="9" name="Picture 29" descr="centralheader"/>
          <p:cNvPicPr>
            <a:picLocks noChangeAspect="1" noChangeArrowheads="1"/>
          </p:cNvPicPr>
          <p:nvPr/>
        </p:nvPicPr>
        <p:blipFill>
          <a:blip r:embed="rId3" cstate="print"/>
          <a:srcRect/>
          <a:stretch>
            <a:fillRect/>
          </a:stretch>
        </p:blipFill>
        <p:spPr bwMode="auto">
          <a:xfrm>
            <a:off x="1671496" y="3009097"/>
            <a:ext cx="691459" cy="83080"/>
          </a:xfrm>
          <a:prstGeom prst="rect">
            <a:avLst/>
          </a:prstGeom>
          <a:noFill/>
          <a:ln w="9525">
            <a:noFill/>
            <a:miter lim="800000"/>
            <a:headEnd/>
            <a:tailEnd/>
          </a:ln>
        </p:spPr>
      </p:pic>
      <p:pic>
        <p:nvPicPr>
          <p:cNvPr id="10" name="Picture 11" descr="https://encrypted-tbn1.gstatic.com/images?q=tbn:ANd9GcRBU0yLcTakOo0xVqvKbAXT6s4A8zziEoKFRkbNE2eygK2SvM1F"/>
          <p:cNvPicPr>
            <a:picLocks noChangeAspect="1" noChangeArrowheads="1"/>
          </p:cNvPicPr>
          <p:nvPr/>
        </p:nvPicPr>
        <p:blipFill>
          <a:blip r:embed="rId4" cstate="print"/>
          <a:srcRect/>
          <a:stretch>
            <a:fillRect/>
          </a:stretch>
        </p:blipFill>
        <p:spPr bwMode="auto">
          <a:xfrm>
            <a:off x="3644063" y="2668364"/>
            <a:ext cx="351873" cy="307607"/>
          </a:xfrm>
          <a:prstGeom prst="rect">
            <a:avLst/>
          </a:prstGeom>
          <a:noFill/>
          <a:ln w="9525">
            <a:noFill/>
            <a:miter lim="800000"/>
            <a:headEnd/>
            <a:tailEnd/>
          </a:ln>
        </p:spPr>
      </p:pic>
      <p:pic>
        <p:nvPicPr>
          <p:cNvPr id="11" name="Picture 6" descr="https://s3.amazonaws.com/objects.readcube.com/publishers/bmc/figures/aeb0ae4154c98265937bdcfd83b18681fb234e8ecf5ad60db04950ae1a40b9ac/4-t.jpg"/>
          <p:cNvPicPr>
            <a:picLocks noChangeAspect="1" noChangeArrowheads="1"/>
          </p:cNvPicPr>
          <p:nvPr/>
        </p:nvPicPr>
        <p:blipFill>
          <a:blip r:embed="rId5" cstate="print"/>
          <a:srcRect/>
          <a:stretch>
            <a:fillRect/>
          </a:stretch>
        </p:blipFill>
        <p:spPr bwMode="auto">
          <a:xfrm>
            <a:off x="2468512" y="2661384"/>
            <a:ext cx="398519" cy="302875"/>
          </a:xfrm>
          <a:prstGeom prst="rect">
            <a:avLst/>
          </a:prstGeom>
          <a:noFill/>
        </p:spPr>
      </p:pic>
      <p:pic>
        <p:nvPicPr>
          <p:cNvPr id="12" name="Picture 7"/>
          <p:cNvPicPr>
            <a:picLocks noChangeAspect="1" noChangeArrowheads="1"/>
          </p:cNvPicPr>
          <p:nvPr/>
        </p:nvPicPr>
        <p:blipFill>
          <a:blip r:embed="rId6" cstate="print"/>
          <a:srcRect/>
          <a:stretch>
            <a:fillRect/>
          </a:stretch>
        </p:blipFill>
        <p:spPr bwMode="auto">
          <a:xfrm>
            <a:off x="1768616" y="2630504"/>
            <a:ext cx="367805" cy="378593"/>
          </a:xfrm>
          <a:prstGeom prst="rect">
            <a:avLst/>
          </a:prstGeom>
          <a:noFill/>
          <a:ln w="9525">
            <a:noFill/>
            <a:miter lim="800000"/>
            <a:headEnd/>
            <a:tailEnd/>
          </a:ln>
        </p:spPr>
      </p:pic>
      <p:pic>
        <p:nvPicPr>
          <p:cNvPr id="147458" name="Picture 2" descr="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20072" y="1307632"/>
            <a:ext cx="3024336" cy="2268252"/>
          </a:xfrm>
          <a:prstGeom prst="rect">
            <a:avLst/>
          </a:prstGeom>
          <a:noFill/>
          <a:extLst>
            <a:ext uri="{909E8E84-426E-40DD-AFC4-6F175D3DCCD1}">
              <a14:hiddenFill xmlns:a14="http://schemas.microsoft.com/office/drawing/2010/main">
                <a:solidFill>
                  <a:srgbClr val="FFFFFF"/>
                </a:solidFill>
              </a14:hiddenFill>
            </a:ext>
          </a:extLst>
        </p:spPr>
      </p:pic>
      <p:pic>
        <p:nvPicPr>
          <p:cNvPr id="147461"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140" y="3847341"/>
            <a:ext cx="2841625" cy="190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7463" name="Picture 7" descr="http://www.vhir.org/portal1/IMAGES/CONTENT/NEUROVASCULAR_DISEASES.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20072" y="3915166"/>
            <a:ext cx="3387738" cy="178824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p:cNvPicPr>
            <a:picLocks noChangeAspect="1" noChangeArrowheads="1"/>
          </p:cNvPicPr>
          <p:nvPr/>
        </p:nvPicPr>
        <p:blipFill>
          <a:blip r:embed="rId10" cstate="print"/>
          <a:srcRect/>
          <a:stretch>
            <a:fillRect/>
          </a:stretch>
        </p:blipFill>
        <p:spPr bwMode="auto">
          <a:xfrm>
            <a:off x="108476" y="1841132"/>
            <a:ext cx="1470355" cy="555178"/>
          </a:xfrm>
          <a:prstGeom prst="rect">
            <a:avLst/>
          </a:prstGeom>
          <a:noFill/>
          <a:ln w="9525">
            <a:noFill/>
            <a:round/>
            <a:headEnd/>
            <a:tailEnd/>
          </a:ln>
        </p:spPr>
      </p:pic>
      <p:pic>
        <p:nvPicPr>
          <p:cNvPr id="23" name="Picture 4"/>
          <p:cNvPicPr>
            <a:picLocks noChangeAspect="1" noChangeArrowheads="1"/>
          </p:cNvPicPr>
          <p:nvPr/>
        </p:nvPicPr>
        <p:blipFill>
          <a:blip r:embed="rId11" cstate="print"/>
          <a:srcRect/>
          <a:stretch>
            <a:fillRect/>
          </a:stretch>
        </p:blipFill>
        <p:spPr bwMode="auto">
          <a:xfrm>
            <a:off x="3466765" y="4442246"/>
            <a:ext cx="1323851" cy="559349"/>
          </a:xfrm>
          <a:prstGeom prst="rect">
            <a:avLst/>
          </a:prstGeom>
          <a:noFill/>
          <a:ln w="9525">
            <a:noFill/>
            <a:round/>
            <a:headEnd/>
            <a:tailEnd/>
          </a:ln>
        </p:spPr>
      </p:pic>
      <p:pic>
        <p:nvPicPr>
          <p:cNvPr id="24" name="23 Imagen"/>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31692" y="1962150"/>
            <a:ext cx="879532" cy="541812"/>
          </a:xfrm>
          <a:prstGeom prst="rect">
            <a:avLst/>
          </a:prstGeom>
        </p:spPr>
      </p:pic>
      <p:pic>
        <p:nvPicPr>
          <p:cNvPr id="147465" name="Picture 9" descr="http://ueb.vhir.org/display4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344083" y="3231544"/>
            <a:ext cx="1005925" cy="515859"/>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12" descr="Resultado de imagen de Carles M Cuadr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a-ES"/>
          </a:p>
        </p:txBody>
      </p:sp>
      <p:pic>
        <p:nvPicPr>
          <p:cNvPr id="14746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86411" y="3092177"/>
            <a:ext cx="851960" cy="1257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19 Imagen" descr="IMG_3685.JPG"/>
          <p:cNvPicPr>
            <a:picLocks noChangeAspect="1"/>
          </p:cNvPicPr>
          <p:nvPr/>
        </p:nvPicPr>
        <p:blipFill>
          <a:blip r:embed="rId15" cstate="print"/>
          <a:stretch>
            <a:fillRect/>
          </a:stretch>
        </p:blipFill>
        <p:spPr>
          <a:xfrm>
            <a:off x="1574800" y="1219200"/>
            <a:ext cx="2489200" cy="1866900"/>
          </a:xfrm>
          <a:prstGeom prst="rect">
            <a:avLst/>
          </a:prstGeom>
        </p:spPr>
      </p:pic>
    </p:spTree>
    <p:extLst>
      <p:ext uri="{BB962C8B-B14F-4D97-AF65-F5344CB8AC3E}">
        <p14:creationId xmlns:p14="http://schemas.microsoft.com/office/powerpoint/2010/main" val="16359695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304800"/>
            <a:ext cx="8382000" cy="792163"/>
          </a:xfrm>
        </p:spPr>
        <p:txBody>
          <a:bodyPr>
            <a:noAutofit/>
          </a:bodyPr>
          <a:lstStyle/>
          <a:p>
            <a:r>
              <a:rPr lang="es-ES" dirty="0" err="1" smtClean="0"/>
              <a:t>From</a:t>
            </a:r>
            <a:r>
              <a:rPr lang="es-ES" dirty="0" smtClean="0"/>
              <a:t> gene </a:t>
            </a:r>
            <a:r>
              <a:rPr lang="es-ES" dirty="0" err="1" smtClean="0"/>
              <a:t>lists</a:t>
            </a:r>
            <a:r>
              <a:rPr lang="es-ES" dirty="0" smtClean="0"/>
              <a:t> to </a:t>
            </a:r>
            <a:r>
              <a:rPr lang="es-ES" i="1" dirty="0" err="1"/>
              <a:t>P</a:t>
            </a:r>
            <a:r>
              <a:rPr lang="es-ES" i="1" dirty="0" err="1" smtClean="0"/>
              <a:t>athway</a:t>
            </a:r>
            <a:r>
              <a:rPr lang="es-ES" i="1" dirty="0" smtClean="0"/>
              <a:t> </a:t>
            </a:r>
            <a:r>
              <a:rPr lang="es-ES" i="1" dirty="0" err="1"/>
              <a:t>A</a:t>
            </a:r>
            <a:r>
              <a:rPr lang="es-ES" i="1" dirty="0" err="1" smtClean="0"/>
              <a:t>nalysis</a:t>
            </a:r>
            <a:endParaRPr lang="ca-ES" i="1" dirty="0"/>
          </a:p>
        </p:txBody>
      </p:sp>
      <p:sp>
        <p:nvSpPr>
          <p:cNvPr id="3" name="2 Marcador de contenido"/>
          <p:cNvSpPr>
            <a:spLocks noGrp="1"/>
          </p:cNvSpPr>
          <p:nvPr>
            <p:ph idx="1"/>
          </p:nvPr>
        </p:nvSpPr>
        <p:spPr>
          <a:xfrm>
            <a:off x="685800" y="1371600"/>
            <a:ext cx="8001000" cy="4611688"/>
          </a:xfrm>
        </p:spPr>
        <p:txBody>
          <a:bodyPr>
            <a:normAutofit lnSpcReduction="10000"/>
          </a:bodyPr>
          <a:lstStyle/>
          <a:p>
            <a:pPr>
              <a:lnSpc>
                <a:spcPct val="90000"/>
              </a:lnSpc>
            </a:pPr>
            <a:r>
              <a:rPr lang="es-ES" altLang="ca-ES" dirty="0" smtClean="0"/>
              <a:t>Gene </a:t>
            </a:r>
            <a:r>
              <a:rPr lang="es-ES" altLang="ca-ES" dirty="0" err="1" smtClean="0"/>
              <a:t>lists</a:t>
            </a:r>
            <a:r>
              <a:rPr lang="es-ES" altLang="ca-ES" dirty="0" smtClean="0"/>
              <a:t> </a:t>
            </a:r>
            <a:r>
              <a:rPr lang="es-ES" altLang="ca-ES" dirty="0" err="1" smtClean="0"/>
              <a:t>contain</a:t>
            </a:r>
            <a:r>
              <a:rPr lang="es-ES" altLang="ca-ES" dirty="0" smtClean="0"/>
              <a:t> </a:t>
            </a:r>
            <a:r>
              <a:rPr lang="es-ES" altLang="ca-ES" dirty="0" err="1" smtClean="0"/>
              <a:t>useful</a:t>
            </a:r>
            <a:r>
              <a:rPr lang="es-ES" altLang="ca-ES" dirty="0" smtClean="0"/>
              <a:t> </a:t>
            </a:r>
            <a:r>
              <a:rPr lang="es-ES" altLang="ca-ES" dirty="0" err="1" smtClean="0"/>
              <a:t>information</a:t>
            </a:r>
            <a:endParaRPr lang="es-ES" altLang="ca-ES" dirty="0" smtClean="0"/>
          </a:p>
          <a:p>
            <a:pPr lvl="1">
              <a:lnSpc>
                <a:spcPct val="90000"/>
              </a:lnSpc>
            </a:pPr>
            <a:r>
              <a:rPr lang="es-ES" dirty="0" err="1" smtClean="0"/>
              <a:t>This</a:t>
            </a:r>
            <a:r>
              <a:rPr lang="es-ES" dirty="0" smtClean="0"/>
              <a:t> can be </a:t>
            </a:r>
            <a:r>
              <a:rPr lang="es-ES" dirty="0" err="1" smtClean="0"/>
              <a:t>extracted</a:t>
            </a:r>
            <a:r>
              <a:rPr lang="es-ES" dirty="0" smtClean="0"/>
              <a:t> </a:t>
            </a:r>
            <a:r>
              <a:rPr lang="es-ES" dirty="0" err="1" smtClean="0"/>
              <a:t>from</a:t>
            </a:r>
            <a:r>
              <a:rPr lang="es-ES" dirty="0" smtClean="0"/>
              <a:t> </a:t>
            </a:r>
            <a:r>
              <a:rPr lang="es-ES" dirty="0" err="1" smtClean="0"/>
              <a:t>databases</a:t>
            </a:r>
            <a:endParaRPr lang="es-ES" dirty="0" smtClean="0"/>
          </a:p>
          <a:p>
            <a:pPr lvl="1">
              <a:lnSpc>
                <a:spcPct val="90000"/>
              </a:lnSpc>
            </a:pPr>
            <a:r>
              <a:rPr lang="es-ES" dirty="0" err="1" smtClean="0"/>
              <a:t>Generically</a:t>
            </a:r>
            <a:r>
              <a:rPr lang="es-ES" dirty="0" smtClean="0"/>
              <a:t> </a:t>
            </a:r>
            <a:r>
              <a:rPr lang="es-ES" dirty="0" err="1" smtClean="0"/>
              <a:t>described</a:t>
            </a:r>
            <a:r>
              <a:rPr lang="es-ES" dirty="0" smtClean="0"/>
              <a:t> as </a:t>
            </a:r>
            <a:r>
              <a:rPr lang="es-ES" b="1" i="1" dirty="0" smtClean="0"/>
              <a:t>Gene </a:t>
            </a:r>
            <a:r>
              <a:rPr lang="es-ES" b="1" i="1" dirty="0" err="1" smtClean="0"/>
              <a:t>Annotation</a:t>
            </a:r>
            <a:endParaRPr lang="es-ES" b="1" i="1" dirty="0" smtClean="0"/>
          </a:p>
          <a:p>
            <a:pPr marL="457200" lvl="1" indent="0">
              <a:lnSpc>
                <a:spcPct val="90000"/>
              </a:lnSpc>
              <a:buNone/>
            </a:pPr>
            <a:endParaRPr lang="es-ES" dirty="0" smtClean="0"/>
          </a:p>
          <a:p>
            <a:pPr>
              <a:lnSpc>
                <a:spcPct val="90000"/>
              </a:lnSpc>
            </a:pPr>
            <a:r>
              <a:rPr lang="es-ES" dirty="0" err="1" smtClean="0"/>
              <a:t>Besides</a:t>
            </a:r>
            <a:r>
              <a:rPr lang="es-ES" dirty="0" smtClean="0"/>
              <a:t>, </a:t>
            </a:r>
            <a:r>
              <a:rPr lang="es-ES" dirty="0" err="1" smtClean="0"/>
              <a:t>we</a:t>
            </a:r>
            <a:r>
              <a:rPr lang="es-ES" dirty="0" smtClean="0"/>
              <a:t> </a:t>
            </a:r>
            <a:r>
              <a:rPr lang="es-ES" dirty="0" err="1" smtClean="0"/>
              <a:t>may</a:t>
            </a:r>
            <a:r>
              <a:rPr lang="es-ES" dirty="0" smtClean="0"/>
              <a:t> </a:t>
            </a:r>
            <a:r>
              <a:rPr lang="es-ES" dirty="0" err="1" smtClean="0"/>
              <a:t>obtain</a:t>
            </a:r>
            <a:r>
              <a:rPr lang="es-ES" dirty="0" smtClean="0"/>
              <a:t> </a:t>
            </a:r>
            <a:r>
              <a:rPr lang="es-ES" dirty="0" err="1" smtClean="0"/>
              <a:t>information</a:t>
            </a:r>
            <a:r>
              <a:rPr lang="es-ES" dirty="0" smtClean="0"/>
              <a:t> </a:t>
            </a:r>
            <a:r>
              <a:rPr lang="es-ES" dirty="0" err="1" smtClean="0"/>
              <a:t>from</a:t>
            </a:r>
            <a:r>
              <a:rPr lang="es-ES" dirty="0" smtClean="0"/>
              <a:t> </a:t>
            </a:r>
            <a:r>
              <a:rPr lang="es-ES" dirty="0" err="1" smtClean="0"/>
              <a:t>the</a:t>
            </a:r>
            <a:r>
              <a:rPr lang="es-ES" dirty="0" smtClean="0"/>
              <a:t> </a:t>
            </a:r>
            <a:r>
              <a:rPr lang="es-ES" dirty="0" err="1" smtClean="0"/>
              <a:t>analysis</a:t>
            </a:r>
            <a:r>
              <a:rPr lang="es-ES" dirty="0" smtClean="0"/>
              <a:t> of </a:t>
            </a:r>
            <a:r>
              <a:rPr lang="es-ES" i="1" dirty="0" smtClean="0"/>
              <a:t>gene sets</a:t>
            </a:r>
          </a:p>
          <a:p>
            <a:pPr lvl="1">
              <a:lnSpc>
                <a:spcPct val="90000"/>
              </a:lnSpc>
            </a:pPr>
            <a:r>
              <a:rPr lang="es-ES" dirty="0" smtClean="0"/>
              <a:t>Genes </a:t>
            </a:r>
            <a:r>
              <a:rPr lang="es-ES" dirty="0" err="1" smtClean="0"/>
              <a:t>don’t</a:t>
            </a:r>
            <a:r>
              <a:rPr lang="es-ES" dirty="0" smtClean="0"/>
              <a:t> </a:t>
            </a:r>
            <a:r>
              <a:rPr lang="es-ES" dirty="0" err="1" smtClean="0"/>
              <a:t>act</a:t>
            </a:r>
            <a:r>
              <a:rPr lang="es-ES" dirty="0" smtClean="0"/>
              <a:t> </a:t>
            </a:r>
            <a:r>
              <a:rPr lang="es-ES" dirty="0" err="1" smtClean="0"/>
              <a:t>individually</a:t>
            </a:r>
            <a:r>
              <a:rPr lang="es-ES" dirty="0" smtClean="0"/>
              <a:t>, </a:t>
            </a:r>
            <a:r>
              <a:rPr lang="es-ES" dirty="0" err="1" smtClean="0"/>
              <a:t>rather</a:t>
            </a:r>
            <a:r>
              <a:rPr lang="es-ES" dirty="0" smtClean="0"/>
              <a:t> in </a:t>
            </a:r>
            <a:r>
              <a:rPr lang="es-ES" dirty="0" err="1" smtClean="0"/>
              <a:t>groups</a:t>
            </a:r>
            <a:r>
              <a:rPr lang="es-ES" dirty="0" smtClean="0">
                <a:sym typeface="Wingdings" panose="05000000000000000000" pitchFamily="2" charset="2"/>
              </a:rPr>
              <a:t> </a:t>
            </a:r>
            <a:r>
              <a:rPr lang="es-ES" dirty="0" smtClean="0"/>
              <a:t>More </a:t>
            </a:r>
            <a:r>
              <a:rPr lang="es-ES" b="1" i="1" dirty="0" err="1" smtClean="0"/>
              <a:t>realistic</a:t>
            </a:r>
            <a:r>
              <a:rPr lang="es-ES" b="1" i="1" dirty="0" smtClean="0"/>
              <a:t> </a:t>
            </a:r>
            <a:r>
              <a:rPr lang="es-ES" dirty="0" err="1" smtClean="0"/>
              <a:t>approach</a:t>
            </a:r>
            <a:endParaRPr lang="es-ES" dirty="0" smtClean="0"/>
          </a:p>
          <a:p>
            <a:pPr lvl="1">
              <a:lnSpc>
                <a:spcPct val="90000"/>
              </a:lnSpc>
            </a:pPr>
            <a:r>
              <a:rPr lang="es-ES" dirty="0" err="1" smtClean="0"/>
              <a:t>There</a:t>
            </a:r>
            <a:r>
              <a:rPr lang="es-ES" dirty="0" smtClean="0"/>
              <a:t> are </a:t>
            </a:r>
            <a:r>
              <a:rPr lang="es-ES" dirty="0" err="1" smtClean="0"/>
              <a:t>less</a:t>
            </a:r>
            <a:r>
              <a:rPr lang="es-ES" dirty="0" smtClean="0"/>
              <a:t> gene sets </a:t>
            </a:r>
            <a:r>
              <a:rPr lang="es-ES" dirty="0" err="1" smtClean="0"/>
              <a:t>than</a:t>
            </a:r>
            <a:r>
              <a:rPr lang="es-ES" dirty="0" smtClean="0"/>
              <a:t> individual genes </a:t>
            </a:r>
            <a:r>
              <a:rPr lang="es-ES" dirty="0" smtClean="0">
                <a:sym typeface="Wingdings" panose="05000000000000000000" pitchFamily="2" charset="2"/>
              </a:rPr>
              <a:t> </a:t>
            </a:r>
            <a:r>
              <a:rPr lang="es-ES" dirty="0" err="1" smtClean="0">
                <a:sym typeface="Wingdings" panose="05000000000000000000" pitchFamily="2" charset="2"/>
              </a:rPr>
              <a:t>Relatively</a:t>
            </a:r>
            <a:r>
              <a:rPr lang="es-ES" dirty="0" smtClean="0">
                <a:sym typeface="Wingdings" panose="05000000000000000000" pitchFamily="2" charset="2"/>
              </a:rPr>
              <a:t> </a:t>
            </a:r>
            <a:r>
              <a:rPr lang="es-ES" b="1" i="1" dirty="0" err="1" smtClean="0">
                <a:sym typeface="Wingdings" panose="05000000000000000000" pitchFamily="2" charset="2"/>
              </a:rPr>
              <a:t>s</a:t>
            </a:r>
            <a:r>
              <a:rPr lang="es-ES" b="1" i="1" dirty="0" err="1" smtClean="0"/>
              <a:t>impler</a:t>
            </a:r>
            <a:r>
              <a:rPr lang="es-ES" b="1" i="1" dirty="0" smtClean="0"/>
              <a:t> </a:t>
            </a:r>
            <a:r>
              <a:rPr lang="es-ES" dirty="0" smtClean="0"/>
              <a:t>to </a:t>
            </a:r>
            <a:r>
              <a:rPr lang="es-ES" dirty="0" err="1" smtClean="0"/>
              <a:t>manage</a:t>
            </a:r>
            <a:endParaRPr lang="es-ES" dirty="0" smtClean="0"/>
          </a:p>
          <a:p>
            <a:pPr lvl="1">
              <a:lnSpc>
                <a:spcPct val="90000"/>
              </a:lnSpc>
            </a:pPr>
            <a:r>
              <a:rPr lang="es-ES" dirty="0" err="1" smtClean="0"/>
              <a:t>Generically</a:t>
            </a:r>
            <a:r>
              <a:rPr lang="es-ES" dirty="0" smtClean="0"/>
              <a:t> </a:t>
            </a:r>
            <a:r>
              <a:rPr lang="es-ES" dirty="0" err="1" smtClean="0"/>
              <a:t>described</a:t>
            </a:r>
            <a:r>
              <a:rPr lang="es-ES" dirty="0" smtClean="0"/>
              <a:t> as </a:t>
            </a:r>
            <a:r>
              <a:rPr lang="es-ES" b="1" i="1" dirty="0" err="1" smtClean="0"/>
              <a:t>Pathway</a:t>
            </a:r>
            <a:r>
              <a:rPr lang="es-ES" b="1" i="1" dirty="0" smtClean="0"/>
              <a:t> </a:t>
            </a:r>
            <a:r>
              <a:rPr lang="es-ES" b="1" i="1" dirty="0" err="1" smtClean="0"/>
              <a:t>Analysis</a:t>
            </a:r>
            <a:endParaRPr lang="ca-ES" b="1" i="1" dirty="0"/>
          </a:p>
        </p:txBody>
      </p:sp>
    </p:spTree>
    <p:extLst>
      <p:ext uri="{BB962C8B-B14F-4D97-AF65-F5344CB8AC3E}">
        <p14:creationId xmlns:p14="http://schemas.microsoft.com/office/powerpoint/2010/main" val="2545995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 dirty="0" smtClean="0"/>
              <a:t>Case </a:t>
            </a:r>
            <a:r>
              <a:rPr lang="es-ES" dirty="0" err="1" smtClean="0"/>
              <a:t>study</a:t>
            </a:r>
            <a:r>
              <a:rPr lang="es-ES" dirty="0" smtClean="0"/>
              <a:t> 1</a:t>
            </a:r>
            <a:endParaRPr lang="ca-ES" dirty="0"/>
          </a:p>
        </p:txBody>
      </p:sp>
      <p:sp>
        <p:nvSpPr>
          <p:cNvPr id="3" name="2 Marcador de contenido"/>
          <p:cNvSpPr>
            <a:spLocks noGrp="1"/>
          </p:cNvSpPr>
          <p:nvPr>
            <p:ph idx="1"/>
          </p:nvPr>
        </p:nvSpPr>
        <p:spPr/>
        <p:txBody>
          <a:bodyPr>
            <a:normAutofit lnSpcReduction="10000"/>
          </a:bodyPr>
          <a:lstStyle/>
          <a:p>
            <a:r>
              <a:rPr lang="es-ES" dirty="0" err="1" smtClean="0"/>
              <a:t>Lists</a:t>
            </a:r>
            <a:r>
              <a:rPr lang="es-ES" dirty="0" smtClean="0"/>
              <a:t> </a:t>
            </a:r>
            <a:r>
              <a:rPr lang="es-ES" i="1" dirty="0" err="1" smtClean="0"/>
              <a:t>AvsB</a:t>
            </a:r>
            <a:r>
              <a:rPr lang="es-ES" dirty="0" smtClean="0"/>
              <a:t>, </a:t>
            </a:r>
            <a:r>
              <a:rPr lang="es-ES" i="1" dirty="0" err="1" smtClean="0"/>
              <a:t>AvsL</a:t>
            </a:r>
            <a:r>
              <a:rPr lang="es-ES" dirty="0" smtClean="0"/>
              <a:t> and </a:t>
            </a:r>
            <a:r>
              <a:rPr lang="es-ES" i="1" dirty="0" err="1" smtClean="0"/>
              <a:t>BvsL</a:t>
            </a:r>
            <a:r>
              <a:rPr lang="es-ES" dirty="0" smtClean="0"/>
              <a:t> </a:t>
            </a:r>
            <a:r>
              <a:rPr lang="es-ES" dirty="0" err="1" smtClean="0"/>
              <a:t>contain</a:t>
            </a:r>
            <a:r>
              <a:rPr lang="es-ES" dirty="0" smtClean="0"/>
              <a:t> </a:t>
            </a:r>
            <a:r>
              <a:rPr lang="es-ES" dirty="0" err="1" smtClean="0"/>
              <a:t>the</a:t>
            </a:r>
            <a:r>
              <a:rPr lang="es-ES" dirty="0" smtClean="0"/>
              <a:t> </a:t>
            </a:r>
            <a:r>
              <a:rPr lang="es-ES" dirty="0" err="1" smtClean="0"/>
              <a:t>IDs</a:t>
            </a:r>
            <a:r>
              <a:rPr lang="es-ES" dirty="0" smtClean="0"/>
              <a:t> of genes </a:t>
            </a:r>
            <a:r>
              <a:rPr lang="es-ES" dirty="0" err="1" smtClean="0"/>
              <a:t>selected</a:t>
            </a:r>
            <a:r>
              <a:rPr lang="es-ES" dirty="0" smtClean="0"/>
              <a:t> </a:t>
            </a:r>
            <a:r>
              <a:rPr lang="es-ES" dirty="0" err="1" smtClean="0"/>
              <a:t>by</a:t>
            </a:r>
            <a:r>
              <a:rPr lang="es-ES" dirty="0" smtClean="0"/>
              <a:t> </a:t>
            </a:r>
            <a:r>
              <a:rPr lang="es-ES" dirty="0" err="1" smtClean="0"/>
              <a:t>being</a:t>
            </a:r>
            <a:r>
              <a:rPr lang="es-ES" dirty="0" smtClean="0"/>
              <a:t> </a:t>
            </a:r>
            <a:r>
              <a:rPr lang="es-ES" dirty="0" err="1" smtClean="0"/>
              <a:t>differentially</a:t>
            </a:r>
            <a:r>
              <a:rPr lang="es-ES" dirty="0" smtClean="0"/>
              <a:t> </a:t>
            </a:r>
            <a:r>
              <a:rPr lang="es-ES" dirty="0" err="1" smtClean="0"/>
              <a:t>expressed</a:t>
            </a:r>
            <a:r>
              <a:rPr lang="es-ES" dirty="0" smtClean="0"/>
              <a:t> </a:t>
            </a:r>
            <a:r>
              <a:rPr lang="es-ES" dirty="0" err="1" smtClean="0"/>
              <a:t>between</a:t>
            </a:r>
            <a:r>
              <a:rPr lang="es-ES" dirty="0" smtClean="0"/>
              <a:t> </a:t>
            </a:r>
            <a:r>
              <a:rPr lang="es-ES" dirty="0" err="1" smtClean="0"/>
              <a:t>three</a:t>
            </a:r>
            <a:r>
              <a:rPr lang="es-ES" dirty="0" smtClean="0"/>
              <a:t> </a:t>
            </a:r>
            <a:r>
              <a:rPr lang="es-ES" dirty="0" err="1" smtClean="0"/>
              <a:t>types</a:t>
            </a:r>
            <a:r>
              <a:rPr lang="es-ES" dirty="0" smtClean="0"/>
              <a:t> of </a:t>
            </a:r>
            <a:r>
              <a:rPr lang="es-ES" dirty="0" err="1" smtClean="0"/>
              <a:t>breast</a:t>
            </a:r>
            <a:r>
              <a:rPr lang="es-ES" dirty="0" smtClean="0"/>
              <a:t> </a:t>
            </a:r>
            <a:r>
              <a:rPr lang="es-ES" dirty="0" err="1" smtClean="0"/>
              <a:t>cancer</a:t>
            </a:r>
            <a:r>
              <a:rPr lang="es-ES" dirty="0" smtClean="0"/>
              <a:t> </a:t>
            </a:r>
            <a:r>
              <a:rPr lang="es-ES" dirty="0" err="1" smtClean="0"/>
              <a:t>tumors</a:t>
            </a:r>
            <a:r>
              <a:rPr lang="es-ES" dirty="0" smtClean="0"/>
              <a:t>.</a:t>
            </a:r>
          </a:p>
          <a:p>
            <a:pPr lvl="1"/>
            <a:r>
              <a:rPr lang="ca-ES" dirty="0" err="1"/>
              <a:t>Farmer</a:t>
            </a:r>
            <a:r>
              <a:rPr lang="ca-ES" dirty="0"/>
              <a:t> P, </a:t>
            </a:r>
            <a:r>
              <a:rPr lang="ca-ES" dirty="0" err="1"/>
              <a:t>Bonnefoi</a:t>
            </a:r>
            <a:r>
              <a:rPr lang="ca-ES" dirty="0"/>
              <a:t> H, </a:t>
            </a:r>
            <a:r>
              <a:rPr lang="ca-ES" dirty="0" err="1"/>
              <a:t>Becette</a:t>
            </a:r>
            <a:r>
              <a:rPr lang="ca-ES" dirty="0"/>
              <a:t> V, </a:t>
            </a:r>
            <a:r>
              <a:rPr lang="ca-ES" dirty="0" err="1"/>
              <a:t>Tubiana-Hulin</a:t>
            </a:r>
            <a:r>
              <a:rPr lang="ca-ES" dirty="0"/>
              <a:t> M et al. </a:t>
            </a:r>
            <a:r>
              <a:rPr lang="ca-ES" dirty="0" err="1"/>
              <a:t>Identification</a:t>
            </a:r>
            <a:r>
              <a:rPr lang="ca-ES" dirty="0"/>
              <a:t> of molecular </a:t>
            </a:r>
            <a:r>
              <a:rPr lang="ca-ES" dirty="0" err="1"/>
              <a:t>apocrine</a:t>
            </a:r>
            <a:r>
              <a:rPr lang="ca-ES" dirty="0"/>
              <a:t> </a:t>
            </a:r>
            <a:r>
              <a:rPr lang="ca-ES" dirty="0" err="1"/>
              <a:t>breast</a:t>
            </a:r>
            <a:r>
              <a:rPr lang="ca-ES" dirty="0"/>
              <a:t> </a:t>
            </a:r>
            <a:r>
              <a:rPr lang="ca-ES" dirty="0" err="1"/>
              <a:t>tumours</a:t>
            </a:r>
            <a:r>
              <a:rPr lang="ca-ES" dirty="0"/>
              <a:t> </a:t>
            </a:r>
            <a:r>
              <a:rPr lang="ca-ES" dirty="0" err="1"/>
              <a:t>by</a:t>
            </a:r>
            <a:r>
              <a:rPr lang="ca-ES" dirty="0"/>
              <a:t> </a:t>
            </a:r>
            <a:r>
              <a:rPr lang="ca-ES" dirty="0" err="1"/>
              <a:t>microarray</a:t>
            </a:r>
            <a:r>
              <a:rPr lang="ca-ES" dirty="0"/>
              <a:t> </a:t>
            </a:r>
            <a:r>
              <a:rPr lang="ca-ES" dirty="0" err="1"/>
              <a:t>analysis</a:t>
            </a:r>
            <a:r>
              <a:rPr lang="ca-ES" dirty="0"/>
              <a:t>. </a:t>
            </a:r>
            <a:r>
              <a:rPr lang="ca-ES" i="1" dirty="0" err="1"/>
              <a:t>Oncogene</a:t>
            </a:r>
            <a:r>
              <a:rPr lang="ca-ES" dirty="0"/>
              <a:t> 2005 </a:t>
            </a:r>
            <a:r>
              <a:rPr lang="ca-ES" dirty="0" err="1"/>
              <a:t>Jul</a:t>
            </a:r>
            <a:r>
              <a:rPr lang="ca-ES" dirty="0"/>
              <a:t> 7;24(29):4660-71. PMID: </a:t>
            </a:r>
            <a:r>
              <a:rPr lang="ca-ES" dirty="0" smtClean="0">
                <a:hlinkClick r:id="rId2" tooltip="Link to PubMed record"/>
              </a:rPr>
              <a:t>15897907</a:t>
            </a:r>
            <a:endParaRPr lang="ca-ES" dirty="0"/>
          </a:p>
          <a:p>
            <a:r>
              <a:rPr lang="ca-ES" dirty="0" err="1" smtClean="0"/>
              <a:t>See</a:t>
            </a:r>
            <a:r>
              <a:rPr lang="ca-ES" dirty="0" smtClean="0"/>
              <a:t> </a:t>
            </a:r>
            <a:r>
              <a:rPr lang="ca-ES" dirty="0" err="1" smtClean="0"/>
              <a:t>the</a:t>
            </a:r>
            <a:r>
              <a:rPr lang="ca-ES" dirty="0" smtClean="0"/>
              <a:t> </a:t>
            </a:r>
            <a:r>
              <a:rPr lang="ca-ES" dirty="0" err="1" smtClean="0"/>
              <a:t>analysis</a:t>
            </a:r>
            <a:r>
              <a:rPr lang="ca-ES" dirty="0" smtClean="0"/>
              <a:t> </a:t>
            </a:r>
            <a:r>
              <a:rPr lang="ca-ES" dirty="0" err="1" smtClean="0"/>
              <a:t>that</a:t>
            </a:r>
            <a:r>
              <a:rPr lang="ca-ES" dirty="0" smtClean="0"/>
              <a:t> </a:t>
            </a:r>
            <a:r>
              <a:rPr lang="ca-ES" dirty="0" err="1" smtClean="0"/>
              <a:t>generates</a:t>
            </a:r>
            <a:r>
              <a:rPr lang="ca-ES" dirty="0" smtClean="0"/>
              <a:t> </a:t>
            </a:r>
            <a:r>
              <a:rPr lang="ca-ES" dirty="0" err="1" smtClean="0"/>
              <a:t>the</a:t>
            </a:r>
            <a:r>
              <a:rPr lang="ca-ES" dirty="0" smtClean="0"/>
              <a:t> </a:t>
            </a:r>
            <a:r>
              <a:rPr lang="ca-ES" dirty="0" err="1" smtClean="0"/>
              <a:t>list</a:t>
            </a:r>
            <a:r>
              <a:rPr lang="ca-ES" dirty="0" smtClean="0"/>
              <a:t> in: </a:t>
            </a:r>
            <a:r>
              <a:rPr lang="ca-ES" dirty="0" smtClean="0">
                <a:hlinkClick r:id="rId3"/>
              </a:rPr>
              <a:t>https://github.com/alexsanchezpla/scripts/tree/master/Exemple_Analisis_BioC</a:t>
            </a:r>
            <a:endParaRPr lang="ca-ES" dirty="0" smtClean="0"/>
          </a:p>
          <a:p>
            <a:endParaRPr lang="ca-ES" dirty="0"/>
          </a:p>
        </p:txBody>
      </p:sp>
    </p:spTree>
    <p:extLst>
      <p:ext uri="{BB962C8B-B14F-4D97-AF65-F5344CB8AC3E}">
        <p14:creationId xmlns:p14="http://schemas.microsoft.com/office/powerpoint/2010/main" val="25446076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 dirty="0" smtClean="0"/>
              <a:t>Case </a:t>
            </a:r>
            <a:r>
              <a:rPr lang="es-ES" dirty="0" err="1" smtClean="0"/>
              <a:t>study</a:t>
            </a:r>
            <a:r>
              <a:rPr lang="es-ES" dirty="0" smtClean="0"/>
              <a:t> 2</a:t>
            </a:r>
            <a:endParaRPr lang="ca-ES" dirty="0"/>
          </a:p>
        </p:txBody>
      </p:sp>
      <p:sp>
        <p:nvSpPr>
          <p:cNvPr id="3" name="2 Marcador de contenido"/>
          <p:cNvSpPr>
            <a:spLocks noGrp="1"/>
          </p:cNvSpPr>
          <p:nvPr>
            <p:ph idx="1"/>
          </p:nvPr>
        </p:nvSpPr>
        <p:spPr/>
        <p:txBody>
          <a:bodyPr>
            <a:normAutofit/>
          </a:bodyPr>
          <a:lstStyle/>
          <a:p>
            <a:r>
              <a:rPr lang="ca-ES" b="1" dirty="0"/>
              <a:t> </a:t>
            </a:r>
            <a:r>
              <a:rPr lang="ca-ES" dirty="0" err="1">
                <a:hlinkClick r:id="rId2"/>
              </a:rPr>
              <a:t>One</a:t>
            </a:r>
            <a:r>
              <a:rPr lang="ca-ES" dirty="0">
                <a:hlinkClick r:id="rId2"/>
              </a:rPr>
              <a:t> </a:t>
            </a:r>
            <a:r>
              <a:rPr lang="ca-ES" dirty="0" err="1">
                <a:hlinkClick r:id="rId2"/>
              </a:rPr>
              <a:t>hundred</a:t>
            </a:r>
            <a:r>
              <a:rPr lang="ca-ES" dirty="0">
                <a:hlinkClick r:id="rId2"/>
              </a:rPr>
              <a:t> </a:t>
            </a:r>
            <a:r>
              <a:rPr lang="ca-ES" dirty="0" err="1">
                <a:hlinkClick r:id="rId2"/>
              </a:rPr>
              <a:t>sixty-four</a:t>
            </a:r>
            <a:r>
              <a:rPr lang="ca-ES" dirty="0">
                <a:hlinkClick r:id="rId2"/>
              </a:rPr>
              <a:t> </a:t>
            </a:r>
            <a:r>
              <a:rPr lang="ca-ES" dirty="0" err="1">
                <a:hlinkClick r:id="rId2"/>
              </a:rPr>
              <a:t>genes</a:t>
            </a:r>
            <a:r>
              <a:rPr lang="ca-ES" dirty="0"/>
              <a:t> </a:t>
            </a:r>
            <a:r>
              <a:rPr lang="ca-ES" dirty="0" err="1"/>
              <a:t>found</a:t>
            </a:r>
            <a:r>
              <a:rPr lang="ca-ES" dirty="0"/>
              <a:t> to be </a:t>
            </a:r>
            <a:r>
              <a:rPr lang="ca-ES" dirty="0" err="1"/>
              <a:t>upregulated</a:t>
            </a:r>
            <a:r>
              <a:rPr lang="ca-ES" dirty="0"/>
              <a:t> in CD4+/CD62L- T cells </a:t>
            </a:r>
            <a:r>
              <a:rPr lang="ca-ES" dirty="0" err="1"/>
              <a:t>relative</a:t>
            </a:r>
            <a:r>
              <a:rPr lang="ca-ES" dirty="0"/>
              <a:t> to CD4+/CD62L+ T </a:t>
            </a:r>
            <a:r>
              <a:rPr lang="ca-ES" dirty="0" smtClean="0"/>
              <a:t>cells.</a:t>
            </a:r>
          </a:p>
          <a:p>
            <a:pPr marL="457200" lvl="1" indent="0">
              <a:buNone/>
            </a:pPr>
            <a:r>
              <a:rPr lang="ca-ES" b="1" i="1" dirty="0" err="1" smtClean="0"/>
              <a:t>Cutting</a:t>
            </a:r>
            <a:r>
              <a:rPr lang="ca-ES" b="1" i="1" dirty="0" smtClean="0"/>
              <a:t> </a:t>
            </a:r>
            <a:r>
              <a:rPr lang="ca-ES" b="1" i="1" dirty="0" err="1"/>
              <a:t>edge</a:t>
            </a:r>
            <a:r>
              <a:rPr lang="ca-ES" b="1" i="1" dirty="0"/>
              <a:t>: L-</a:t>
            </a:r>
            <a:r>
              <a:rPr lang="ca-ES" b="1" i="1" dirty="0" err="1"/>
              <a:t>selectin</a:t>
            </a:r>
            <a:r>
              <a:rPr lang="ca-ES" b="1" i="1" dirty="0"/>
              <a:t> (CD62L) </a:t>
            </a:r>
            <a:r>
              <a:rPr lang="ca-ES" b="1" i="1" dirty="0" err="1"/>
              <a:t>expression</a:t>
            </a:r>
            <a:r>
              <a:rPr lang="ca-ES" b="1" i="1" dirty="0"/>
              <a:t> </a:t>
            </a:r>
            <a:r>
              <a:rPr lang="ca-ES" b="1" i="1" dirty="0" err="1"/>
              <a:t>distinguishes</a:t>
            </a:r>
            <a:r>
              <a:rPr lang="ca-ES" b="1" i="1" dirty="0"/>
              <a:t> </a:t>
            </a:r>
            <a:r>
              <a:rPr lang="ca-ES" b="1" i="1" dirty="0" err="1"/>
              <a:t>small</a:t>
            </a:r>
            <a:r>
              <a:rPr lang="ca-ES" b="1" i="1" dirty="0"/>
              <a:t> </a:t>
            </a:r>
            <a:r>
              <a:rPr lang="ca-ES" b="1" i="1" dirty="0" err="1"/>
              <a:t>resting</a:t>
            </a:r>
            <a:r>
              <a:rPr lang="ca-ES" b="1" i="1" dirty="0"/>
              <a:t> </a:t>
            </a:r>
            <a:r>
              <a:rPr lang="ca-ES" b="1" i="1" dirty="0" err="1"/>
              <a:t>memory</a:t>
            </a:r>
            <a:r>
              <a:rPr lang="ca-ES" b="1" i="1" dirty="0"/>
              <a:t> CD4+ T cells </a:t>
            </a:r>
            <a:r>
              <a:rPr lang="ca-ES" b="1" i="1" dirty="0" err="1"/>
              <a:t>that</a:t>
            </a:r>
            <a:r>
              <a:rPr lang="ca-ES" b="1" i="1" dirty="0"/>
              <a:t> </a:t>
            </a:r>
            <a:r>
              <a:rPr lang="ca-ES" b="1" i="1" dirty="0" err="1"/>
              <a:t>preferentially</a:t>
            </a:r>
            <a:r>
              <a:rPr lang="ca-ES" b="1" i="1" dirty="0"/>
              <a:t> </a:t>
            </a:r>
            <a:r>
              <a:rPr lang="ca-ES" b="1" i="1" dirty="0" err="1"/>
              <a:t>respond</a:t>
            </a:r>
            <a:r>
              <a:rPr lang="ca-ES" b="1" i="1" dirty="0"/>
              <a:t> to </a:t>
            </a:r>
            <a:r>
              <a:rPr lang="ca-ES" b="1" i="1" dirty="0" err="1"/>
              <a:t>recall</a:t>
            </a:r>
            <a:r>
              <a:rPr lang="ca-ES" b="1" i="1" dirty="0"/>
              <a:t> </a:t>
            </a:r>
            <a:r>
              <a:rPr lang="ca-ES" b="1" i="1" dirty="0" smtClean="0"/>
              <a:t>antigen.</a:t>
            </a:r>
            <a:endParaRPr lang="ca-ES" dirty="0"/>
          </a:p>
          <a:p>
            <a:pPr marL="457200" lvl="1" indent="0">
              <a:buNone/>
            </a:pPr>
            <a:r>
              <a:rPr lang="ca-ES" dirty="0" err="1" smtClean="0"/>
              <a:t>Hengel</a:t>
            </a:r>
            <a:r>
              <a:rPr lang="ca-ES" dirty="0" smtClean="0"/>
              <a:t> RL et al. </a:t>
            </a:r>
          </a:p>
          <a:p>
            <a:pPr marL="457200" lvl="1" indent="0">
              <a:buNone/>
            </a:pPr>
            <a:r>
              <a:rPr lang="ca-ES" dirty="0" smtClean="0"/>
              <a:t>J </a:t>
            </a:r>
            <a:r>
              <a:rPr lang="ca-ES" dirty="0" err="1"/>
              <a:t>Immunol</a:t>
            </a:r>
            <a:r>
              <a:rPr lang="ca-ES" dirty="0"/>
              <a:t> 2003 Jan 1;170(1):28-32 </a:t>
            </a:r>
          </a:p>
        </p:txBody>
      </p:sp>
    </p:spTree>
    <p:extLst>
      <p:ext uri="{BB962C8B-B14F-4D97-AF65-F5344CB8AC3E}">
        <p14:creationId xmlns:p14="http://schemas.microsoft.com/office/powerpoint/2010/main" val="3135649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smtClean="0"/>
              <a:t>Gene </a:t>
            </a:r>
            <a:r>
              <a:rPr lang="es-ES" dirty="0" err="1" smtClean="0"/>
              <a:t>Lists</a:t>
            </a:r>
            <a:r>
              <a:rPr lang="es-ES" dirty="0" smtClean="0"/>
              <a:t> and </a:t>
            </a:r>
            <a:r>
              <a:rPr lang="es-ES" dirty="0" err="1" smtClean="0"/>
              <a:t>Annotations</a:t>
            </a:r>
            <a:endParaRPr lang="ca-ES" dirty="0"/>
          </a:p>
        </p:txBody>
      </p:sp>
    </p:spTree>
    <p:extLst>
      <p:ext uri="{BB962C8B-B14F-4D97-AF65-F5344CB8AC3E}">
        <p14:creationId xmlns:p14="http://schemas.microsoft.com/office/powerpoint/2010/main" val="21722092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normAutofit fontScale="90000"/>
          </a:bodyPr>
          <a:lstStyle/>
          <a:p>
            <a:pPr eaLnBrk="1" hangingPunct="1"/>
            <a:r>
              <a:rPr lang="en-US" altLang="ca-ES" smtClean="0">
                <a:latin typeface="Calibri" pitchFamily="34" charset="0"/>
                <a:ea typeface="ＭＳ Ｐゴシック" pitchFamily="34" charset="-128"/>
              </a:rPr>
              <a:t>Gene and Protein Identifiers</a:t>
            </a:r>
          </a:p>
        </p:txBody>
      </p:sp>
      <p:sp>
        <p:nvSpPr>
          <p:cNvPr id="59394" name="Rectangle 3"/>
          <p:cNvSpPr>
            <a:spLocks noGrp="1" noChangeArrowheads="1"/>
          </p:cNvSpPr>
          <p:nvPr>
            <p:ph idx="1"/>
          </p:nvPr>
        </p:nvSpPr>
        <p:spPr>
          <a:xfrm>
            <a:off x="76200" y="1524000"/>
            <a:ext cx="7772400" cy="4648200"/>
          </a:xfrm>
        </p:spPr>
        <p:txBody>
          <a:bodyPr>
            <a:normAutofit fontScale="92500" lnSpcReduction="10000"/>
          </a:bodyPr>
          <a:lstStyle/>
          <a:p>
            <a:pPr>
              <a:lnSpc>
                <a:spcPct val="90000"/>
              </a:lnSpc>
            </a:pPr>
            <a:r>
              <a:rPr lang="en-US" altLang="ca-ES" dirty="0" smtClean="0">
                <a:latin typeface="Calibri" pitchFamily="34" charset="0"/>
                <a:ea typeface="ＭＳ Ｐゴシック" pitchFamily="34" charset="-128"/>
              </a:rPr>
              <a:t>Identifiers (IDs) are ideally unique, stable names or numbers that help track database records</a:t>
            </a:r>
          </a:p>
          <a:p>
            <a:pPr lvl="1">
              <a:lnSpc>
                <a:spcPct val="90000"/>
              </a:lnSpc>
            </a:pPr>
            <a:r>
              <a:rPr lang="en-US" altLang="ca-ES" sz="2600" dirty="0" smtClean="0">
                <a:latin typeface="Calibri" pitchFamily="34" charset="0"/>
                <a:ea typeface="ＭＳ Ｐゴシック" pitchFamily="34" charset="-128"/>
              </a:rPr>
              <a:t>E.g. Social Insurance Number, </a:t>
            </a:r>
            <a:r>
              <a:rPr lang="en-US" altLang="ca-ES" sz="2600" dirty="0" err="1" smtClean="0">
                <a:latin typeface="Calibri" pitchFamily="34" charset="0"/>
                <a:ea typeface="ＭＳ Ｐゴシック" pitchFamily="34" charset="-128"/>
              </a:rPr>
              <a:t>Entrez</a:t>
            </a:r>
            <a:r>
              <a:rPr lang="en-US" altLang="ca-ES" sz="2600" dirty="0" smtClean="0">
                <a:latin typeface="Calibri" pitchFamily="34" charset="0"/>
                <a:ea typeface="ＭＳ Ｐゴシック" pitchFamily="34" charset="-128"/>
              </a:rPr>
              <a:t> Gene ID 41232</a:t>
            </a:r>
          </a:p>
          <a:p>
            <a:pPr>
              <a:lnSpc>
                <a:spcPct val="90000"/>
              </a:lnSpc>
            </a:pPr>
            <a:r>
              <a:rPr lang="en-US" altLang="ca-ES" dirty="0" smtClean="0">
                <a:latin typeface="Calibri" pitchFamily="34" charset="0"/>
                <a:ea typeface="ＭＳ Ｐゴシック" pitchFamily="34" charset="-128"/>
              </a:rPr>
              <a:t>But, information on features is stored in many databases…</a:t>
            </a:r>
          </a:p>
          <a:p>
            <a:pPr lvl="1">
              <a:lnSpc>
                <a:spcPct val="90000"/>
              </a:lnSpc>
            </a:pPr>
            <a:r>
              <a:rPr lang="en-US" altLang="ca-ES" sz="2600" dirty="0" smtClean="0">
                <a:latin typeface="Calibri" pitchFamily="34" charset="0"/>
                <a:ea typeface="ＭＳ Ｐゴシック" pitchFamily="34" charset="-128"/>
                <a:sym typeface="Wingdings" pitchFamily="2" charset="2"/>
              </a:rPr>
              <a:t>Genes have many IDs</a:t>
            </a:r>
            <a:endParaRPr lang="en-US" altLang="ca-ES" sz="2600" dirty="0" smtClean="0">
              <a:latin typeface="Calibri" pitchFamily="34" charset="0"/>
              <a:ea typeface="ＭＳ Ｐゴシック" pitchFamily="34" charset="-128"/>
            </a:endParaRPr>
          </a:p>
          <a:p>
            <a:pPr>
              <a:lnSpc>
                <a:spcPct val="90000"/>
              </a:lnSpc>
            </a:pPr>
            <a:r>
              <a:rPr lang="en-US" altLang="ca-ES" dirty="0" smtClean="0">
                <a:latin typeface="Calibri" pitchFamily="34" charset="0"/>
                <a:ea typeface="ＭＳ Ｐゴシック" pitchFamily="34" charset="-128"/>
              </a:rPr>
              <a:t>Records for: Gene, DNA, RNA, Protein</a:t>
            </a:r>
          </a:p>
          <a:p>
            <a:pPr lvl="1">
              <a:lnSpc>
                <a:spcPct val="90000"/>
              </a:lnSpc>
            </a:pPr>
            <a:r>
              <a:rPr lang="en-US" altLang="ca-ES" dirty="0" smtClean="0">
                <a:latin typeface="Calibri" pitchFamily="34" charset="0"/>
                <a:ea typeface="ＭＳ Ｐゴシック" pitchFamily="34" charset="-128"/>
              </a:rPr>
              <a:t>Important to recognize the correct record type</a:t>
            </a:r>
          </a:p>
          <a:p>
            <a:pPr lvl="1">
              <a:lnSpc>
                <a:spcPct val="90000"/>
              </a:lnSpc>
            </a:pPr>
            <a:r>
              <a:rPr lang="en-US" altLang="ca-ES" dirty="0" smtClean="0">
                <a:latin typeface="Calibri" pitchFamily="34" charset="0"/>
                <a:ea typeface="ＭＳ Ｐゴシック" pitchFamily="34" charset="-128"/>
              </a:rPr>
              <a:t>E.g. </a:t>
            </a:r>
            <a:r>
              <a:rPr lang="en-US" altLang="ca-ES" dirty="0" err="1" smtClean="0">
                <a:latin typeface="Calibri" pitchFamily="34" charset="0"/>
                <a:ea typeface="ＭＳ Ｐゴシック" pitchFamily="34" charset="-128"/>
              </a:rPr>
              <a:t>Entrez</a:t>
            </a:r>
            <a:r>
              <a:rPr lang="en-US" altLang="ca-ES" dirty="0" smtClean="0">
                <a:latin typeface="Calibri" pitchFamily="34" charset="0"/>
                <a:ea typeface="ＭＳ Ｐゴシック" pitchFamily="34" charset="-128"/>
              </a:rPr>
              <a:t> Gene records don</a:t>
            </a:r>
            <a:r>
              <a:rPr lang="en-CA" altLang="en-US" dirty="0" smtClean="0">
                <a:latin typeface="Calibri" pitchFamily="34" charset="0"/>
                <a:ea typeface="ＭＳ Ｐゴシック" pitchFamily="34" charset="-128"/>
              </a:rPr>
              <a:t>’</a:t>
            </a:r>
            <a:r>
              <a:rPr lang="en-US" altLang="ja-JP" dirty="0" smtClean="0">
                <a:latin typeface="Calibri" pitchFamily="34" charset="0"/>
                <a:ea typeface="ＭＳ Ｐゴシック" pitchFamily="34" charset="-128"/>
              </a:rPr>
              <a:t>t store sequence. They link to DNA regions, RNA transcripts and proteins e.g. in </a:t>
            </a:r>
            <a:r>
              <a:rPr lang="en-US" altLang="ja-JP" dirty="0" err="1" smtClean="0">
                <a:latin typeface="Calibri" pitchFamily="34" charset="0"/>
                <a:ea typeface="ＭＳ Ｐゴシック" pitchFamily="34" charset="-128"/>
              </a:rPr>
              <a:t>RefSeq</a:t>
            </a:r>
            <a:r>
              <a:rPr lang="en-US" altLang="ja-JP" dirty="0" smtClean="0">
                <a:latin typeface="Calibri" pitchFamily="34" charset="0"/>
                <a:ea typeface="ＭＳ Ｐゴシック" pitchFamily="34" charset="-128"/>
              </a:rPr>
              <a:t>, which stores </a:t>
            </a:r>
            <a:r>
              <a:rPr lang="en-US" altLang="ja-JP" sz="2600" dirty="0" smtClean="0">
                <a:latin typeface="Calibri" pitchFamily="34" charset="0"/>
                <a:ea typeface="ＭＳ Ｐゴシック" pitchFamily="34" charset="-128"/>
              </a:rPr>
              <a:t>sequence</a:t>
            </a:r>
            <a:r>
              <a:rPr lang="en-US" altLang="ja-JP" dirty="0" smtClean="0">
                <a:latin typeface="Calibri" pitchFamily="34" charset="0"/>
                <a:ea typeface="ＭＳ Ｐゴシック" pitchFamily="34" charset="-128"/>
              </a:rPr>
              <a:t>.</a:t>
            </a:r>
            <a:endParaRPr lang="en-US" altLang="ca-ES" dirty="0" smtClean="0">
              <a:latin typeface="Calibri" pitchFamily="34" charset="0"/>
              <a:ea typeface="ＭＳ Ｐゴシック" pitchFamily="34" charset="-128"/>
            </a:endParaRPr>
          </a:p>
        </p:txBody>
      </p:sp>
      <p:pic>
        <p:nvPicPr>
          <p:cNvPr id="593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45250" t="13792" r="30383" b="31033"/>
          <a:stretch>
            <a:fillRect/>
          </a:stretch>
        </p:blipFill>
        <p:spPr bwMode="auto">
          <a:xfrm>
            <a:off x="8001000" y="1828800"/>
            <a:ext cx="990600" cy="452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39843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685800" y="228600"/>
            <a:ext cx="7772400" cy="609600"/>
          </a:xfrm>
        </p:spPr>
        <p:txBody>
          <a:bodyPr>
            <a:noAutofit/>
          </a:bodyPr>
          <a:lstStyle/>
          <a:p>
            <a:pPr eaLnBrk="1" hangingPunct="1"/>
            <a:r>
              <a:rPr lang="en-US" altLang="ca-ES" dirty="0" smtClean="0">
                <a:latin typeface="Calibri" pitchFamily="34" charset="0"/>
                <a:ea typeface="ＭＳ Ｐゴシック" pitchFamily="34" charset="-128"/>
              </a:rPr>
              <a:t>Common Identifiers</a:t>
            </a:r>
          </a:p>
        </p:txBody>
      </p:sp>
      <p:sp>
        <p:nvSpPr>
          <p:cNvPr id="61442" name="Text Box 4"/>
          <p:cNvSpPr txBox="1">
            <a:spLocks noChangeArrowheads="1"/>
          </p:cNvSpPr>
          <p:nvPr/>
        </p:nvSpPr>
        <p:spPr bwMode="auto">
          <a:xfrm>
            <a:off x="3989388" y="1121688"/>
            <a:ext cx="4874091"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l" eaLnBrk="1" hangingPunct="1"/>
            <a:r>
              <a:rPr lang="en-US" altLang="ca-ES" sz="1800" b="1" dirty="0">
                <a:solidFill>
                  <a:srgbClr val="FF0000"/>
                </a:solidFill>
                <a:cs typeface="Arial" pitchFamily="34" charset="0"/>
              </a:rPr>
              <a:t>Species-specific</a:t>
            </a:r>
            <a:endParaRPr lang="en-US" altLang="ca-ES" sz="1800" dirty="0">
              <a:solidFill>
                <a:srgbClr val="FF0000"/>
              </a:solidFill>
              <a:cs typeface="Arial" pitchFamily="34" charset="0"/>
            </a:endParaRPr>
          </a:p>
          <a:p>
            <a:pPr algn="l" eaLnBrk="1" hangingPunct="1"/>
            <a:r>
              <a:rPr lang="en-US" altLang="ca-ES" sz="1800" dirty="0">
                <a:cs typeface="Arial" pitchFamily="34" charset="0"/>
              </a:rPr>
              <a:t>HUGO HGNC </a:t>
            </a:r>
            <a:r>
              <a:rPr lang="en-US" altLang="ca-ES" sz="1800" dirty="0">
                <a:solidFill>
                  <a:srgbClr val="0000FF"/>
                </a:solidFill>
                <a:cs typeface="Arial" pitchFamily="34" charset="0"/>
              </a:rPr>
              <a:t>BRCA2</a:t>
            </a:r>
          </a:p>
          <a:p>
            <a:pPr algn="l" eaLnBrk="1" hangingPunct="1"/>
            <a:r>
              <a:rPr lang="en-US" altLang="ca-ES" sz="1800" dirty="0">
                <a:cs typeface="Arial" pitchFamily="34" charset="0"/>
              </a:rPr>
              <a:t>MGI </a:t>
            </a:r>
            <a:r>
              <a:rPr lang="en-US" altLang="ca-ES" sz="1800" dirty="0">
                <a:solidFill>
                  <a:srgbClr val="0000FF"/>
                </a:solidFill>
                <a:cs typeface="Arial" pitchFamily="34" charset="0"/>
              </a:rPr>
              <a:t>MGI:109337</a:t>
            </a:r>
          </a:p>
          <a:p>
            <a:pPr algn="l" eaLnBrk="1" hangingPunct="1"/>
            <a:r>
              <a:rPr lang="en-US" altLang="ca-ES" sz="1800" dirty="0">
                <a:cs typeface="Arial" pitchFamily="34" charset="0"/>
              </a:rPr>
              <a:t>RGD </a:t>
            </a:r>
            <a:r>
              <a:rPr lang="en-US" altLang="ca-ES" sz="1800" dirty="0">
                <a:solidFill>
                  <a:srgbClr val="0000FF"/>
                </a:solidFill>
                <a:cs typeface="Arial" pitchFamily="34" charset="0"/>
              </a:rPr>
              <a:t>2219 </a:t>
            </a:r>
          </a:p>
          <a:p>
            <a:pPr algn="l" eaLnBrk="1" hangingPunct="1"/>
            <a:r>
              <a:rPr lang="en-US" altLang="ca-ES" sz="1800" dirty="0">
                <a:cs typeface="Arial" pitchFamily="34" charset="0"/>
              </a:rPr>
              <a:t>ZFIN </a:t>
            </a:r>
            <a:r>
              <a:rPr lang="en-US" altLang="ca-ES" sz="1800" dirty="0">
                <a:solidFill>
                  <a:srgbClr val="0000FF"/>
                </a:solidFill>
                <a:cs typeface="Arial" pitchFamily="34" charset="0"/>
              </a:rPr>
              <a:t>ZDB-GENE-060510-3 </a:t>
            </a:r>
          </a:p>
          <a:p>
            <a:pPr algn="l" eaLnBrk="1" hangingPunct="1"/>
            <a:r>
              <a:rPr lang="en-US" altLang="ca-ES" sz="1800" dirty="0" err="1">
                <a:cs typeface="Arial" pitchFamily="34" charset="0"/>
              </a:rPr>
              <a:t>FlyBase</a:t>
            </a:r>
            <a:r>
              <a:rPr lang="en-US" altLang="ca-ES" sz="1800" dirty="0">
                <a:cs typeface="Arial" pitchFamily="34" charset="0"/>
              </a:rPr>
              <a:t> </a:t>
            </a:r>
            <a:r>
              <a:rPr lang="en-US" altLang="ca-ES" sz="1800" dirty="0">
                <a:solidFill>
                  <a:srgbClr val="0000FF"/>
                </a:solidFill>
                <a:cs typeface="Arial" pitchFamily="34" charset="0"/>
              </a:rPr>
              <a:t>CG9097 </a:t>
            </a:r>
          </a:p>
          <a:p>
            <a:pPr algn="l" eaLnBrk="1" hangingPunct="1"/>
            <a:r>
              <a:rPr lang="en-US" altLang="ca-ES" sz="1800" dirty="0" err="1">
                <a:cs typeface="Arial" pitchFamily="34" charset="0"/>
              </a:rPr>
              <a:t>WormBase</a:t>
            </a:r>
            <a:r>
              <a:rPr lang="en-US" altLang="ca-ES" sz="1800" dirty="0">
                <a:cs typeface="Arial" pitchFamily="34" charset="0"/>
              </a:rPr>
              <a:t> </a:t>
            </a:r>
            <a:r>
              <a:rPr lang="en-US" altLang="ca-ES" sz="1800" dirty="0">
                <a:solidFill>
                  <a:srgbClr val="0000FF"/>
                </a:solidFill>
                <a:cs typeface="Arial" pitchFamily="34" charset="0"/>
              </a:rPr>
              <a:t>WBGene00002299 </a:t>
            </a:r>
            <a:r>
              <a:rPr lang="en-US" altLang="ca-ES" sz="1800" dirty="0">
                <a:cs typeface="Arial" pitchFamily="34" charset="0"/>
              </a:rPr>
              <a:t>or </a:t>
            </a:r>
            <a:r>
              <a:rPr lang="en-US" altLang="ca-ES" sz="1800" dirty="0">
                <a:solidFill>
                  <a:srgbClr val="0000FF"/>
                </a:solidFill>
                <a:cs typeface="Arial" pitchFamily="34" charset="0"/>
              </a:rPr>
              <a:t>ZK1067.1</a:t>
            </a:r>
            <a:r>
              <a:rPr lang="en-US" altLang="ca-ES" sz="1800" dirty="0">
                <a:cs typeface="Arial" pitchFamily="34" charset="0"/>
              </a:rPr>
              <a:t> </a:t>
            </a:r>
          </a:p>
          <a:p>
            <a:pPr algn="l" eaLnBrk="1" hangingPunct="1"/>
            <a:r>
              <a:rPr lang="en-US" altLang="ca-ES" sz="1800" dirty="0">
                <a:cs typeface="Arial" pitchFamily="34" charset="0"/>
              </a:rPr>
              <a:t>SGD </a:t>
            </a:r>
            <a:r>
              <a:rPr lang="en-US" altLang="ca-ES" sz="1800" dirty="0">
                <a:solidFill>
                  <a:srgbClr val="0000FF"/>
                </a:solidFill>
                <a:cs typeface="Arial" pitchFamily="34" charset="0"/>
              </a:rPr>
              <a:t>S000002187 </a:t>
            </a:r>
            <a:r>
              <a:rPr lang="en-US" altLang="ca-ES" sz="1800" dirty="0">
                <a:cs typeface="Arial" pitchFamily="34" charset="0"/>
              </a:rPr>
              <a:t>or </a:t>
            </a:r>
            <a:r>
              <a:rPr lang="en-US" altLang="ca-ES" sz="1800" dirty="0">
                <a:solidFill>
                  <a:srgbClr val="0000FF"/>
                </a:solidFill>
                <a:cs typeface="Arial" pitchFamily="34" charset="0"/>
              </a:rPr>
              <a:t>YDL029W</a:t>
            </a:r>
          </a:p>
          <a:p>
            <a:pPr algn="l" eaLnBrk="1" hangingPunct="1"/>
            <a:r>
              <a:rPr lang="en-US" altLang="ca-ES" sz="1800" b="1" dirty="0">
                <a:cs typeface="Arial" pitchFamily="34" charset="0"/>
              </a:rPr>
              <a:t>Annotations</a:t>
            </a:r>
            <a:endParaRPr lang="en-US" altLang="ca-ES" sz="1800" dirty="0">
              <a:cs typeface="Arial" pitchFamily="34" charset="0"/>
            </a:endParaRPr>
          </a:p>
          <a:p>
            <a:pPr algn="l" eaLnBrk="1" hangingPunct="1"/>
            <a:r>
              <a:rPr lang="en-US" altLang="ca-ES" sz="1800" dirty="0" err="1">
                <a:cs typeface="Arial" pitchFamily="34" charset="0"/>
              </a:rPr>
              <a:t>InterPro</a:t>
            </a:r>
            <a:r>
              <a:rPr lang="en-US" altLang="ca-ES" sz="1800" dirty="0">
                <a:cs typeface="Arial" pitchFamily="34" charset="0"/>
              </a:rPr>
              <a:t> </a:t>
            </a:r>
            <a:r>
              <a:rPr lang="en-US" altLang="ca-ES" sz="1800" dirty="0">
                <a:solidFill>
                  <a:srgbClr val="0000FF"/>
                </a:solidFill>
                <a:cs typeface="Arial" pitchFamily="34" charset="0"/>
              </a:rPr>
              <a:t>IPR015252</a:t>
            </a:r>
          </a:p>
          <a:p>
            <a:pPr algn="l" eaLnBrk="1" hangingPunct="1"/>
            <a:r>
              <a:rPr lang="en-US" altLang="ca-ES" sz="1800" dirty="0">
                <a:cs typeface="Arial" pitchFamily="34" charset="0"/>
              </a:rPr>
              <a:t>OMIM </a:t>
            </a:r>
            <a:r>
              <a:rPr lang="en-US" altLang="ca-ES" sz="1800" dirty="0">
                <a:solidFill>
                  <a:srgbClr val="0000FF"/>
                </a:solidFill>
                <a:cs typeface="Arial" pitchFamily="34" charset="0"/>
              </a:rPr>
              <a:t>600185</a:t>
            </a:r>
          </a:p>
          <a:p>
            <a:pPr algn="l" eaLnBrk="1" hangingPunct="1"/>
            <a:r>
              <a:rPr lang="en-US" altLang="ca-ES" sz="1800" dirty="0" err="1">
                <a:cs typeface="Arial" pitchFamily="34" charset="0"/>
              </a:rPr>
              <a:t>Pfam</a:t>
            </a:r>
            <a:r>
              <a:rPr lang="en-US" altLang="ca-ES" sz="1800" dirty="0">
                <a:cs typeface="Arial" pitchFamily="34" charset="0"/>
              </a:rPr>
              <a:t>  </a:t>
            </a:r>
            <a:r>
              <a:rPr lang="en-US" altLang="ca-ES" sz="1800" dirty="0">
                <a:solidFill>
                  <a:srgbClr val="0000FF"/>
                </a:solidFill>
                <a:cs typeface="Arial" pitchFamily="34" charset="0"/>
              </a:rPr>
              <a:t>PF09104</a:t>
            </a:r>
          </a:p>
          <a:p>
            <a:pPr algn="l" eaLnBrk="1" hangingPunct="1"/>
            <a:r>
              <a:rPr lang="en-US" altLang="ca-ES" sz="1800" dirty="0">
                <a:cs typeface="Arial" pitchFamily="34" charset="0"/>
              </a:rPr>
              <a:t>Gene Ontology </a:t>
            </a:r>
            <a:r>
              <a:rPr lang="en-US" altLang="ca-ES" sz="1800" dirty="0">
                <a:solidFill>
                  <a:srgbClr val="0000FF"/>
                </a:solidFill>
                <a:cs typeface="Arial" pitchFamily="34" charset="0"/>
              </a:rPr>
              <a:t>GO:0000724</a:t>
            </a:r>
          </a:p>
          <a:p>
            <a:pPr algn="l" eaLnBrk="1" hangingPunct="1"/>
            <a:r>
              <a:rPr lang="en-US" altLang="ca-ES" sz="1800" dirty="0">
                <a:cs typeface="Arial" pitchFamily="34" charset="0"/>
              </a:rPr>
              <a:t>SNPs </a:t>
            </a:r>
            <a:r>
              <a:rPr lang="en-US" altLang="ca-ES" sz="1800" dirty="0">
                <a:solidFill>
                  <a:srgbClr val="0000FF"/>
                </a:solidFill>
                <a:cs typeface="Arial" pitchFamily="34" charset="0"/>
              </a:rPr>
              <a:t>rs28897757</a:t>
            </a:r>
          </a:p>
          <a:p>
            <a:pPr algn="l" eaLnBrk="1" hangingPunct="1"/>
            <a:r>
              <a:rPr lang="en-US" altLang="ca-ES" sz="1800" b="1" dirty="0">
                <a:cs typeface="Arial" pitchFamily="34" charset="0"/>
              </a:rPr>
              <a:t>Experimental Platform</a:t>
            </a:r>
          </a:p>
          <a:p>
            <a:pPr algn="l" eaLnBrk="1" hangingPunct="1"/>
            <a:r>
              <a:rPr lang="en-US" altLang="ca-ES" sz="1800" dirty="0" err="1">
                <a:cs typeface="Arial" pitchFamily="34" charset="0"/>
              </a:rPr>
              <a:t>Affymetrix</a:t>
            </a:r>
            <a:r>
              <a:rPr lang="en-US" altLang="ca-ES" sz="1800" dirty="0">
                <a:cs typeface="Arial" pitchFamily="34" charset="0"/>
              </a:rPr>
              <a:t> </a:t>
            </a:r>
            <a:r>
              <a:rPr lang="en-US" altLang="ca-ES" sz="1800" dirty="0">
                <a:solidFill>
                  <a:srgbClr val="0000FF"/>
                </a:solidFill>
                <a:cs typeface="Arial" pitchFamily="34" charset="0"/>
              </a:rPr>
              <a:t>208368_3p_s_at</a:t>
            </a:r>
          </a:p>
          <a:p>
            <a:pPr algn="l" eaLnBrk="1" hangingPunct="1"/>
            <a:r>
              <a:rPr lang="en-US" altLang="ca-ES" sz="1800" dirty="0">
                <a:cs typeface="Arial" pitchFamily="34" charset="0"/>
              </a:rPr>
              <a:t>Agilent </a:t>
            </a:r>
            <a:r>
              <a:rPr lang="en-US" altLang="ca-ES" sz="1800" dirty="0">
                <a:solidFill>
                  <a:srgbClr val="0000FF"/>
                </a:solidFill>
                <a:cs typeface="Arial" pitchFamily="34" charset="0"/>
              </a:rPr>
              <a:t>A_23_P99452</a:t>
            </a:r>
          </a:p>
          <a:p>
            <a:pPr algn="l" eaLnBrk="1" hangingPunct="1"/>
            <a:r>
              <a:rPr lang="en-US" altLang="ca-ES" sz="1800" dirty="0" err="1">
                <a:cs typeface="Arial" pitchFamily="34" charset="0"/>
              </a:rPr>
              <a:t>CodeLink</a:t>
            </a:r>
            <a:r>
              <a:rPr lang="en-US" altLang="ca-ES" sz="1800" dirty="0">
                <a:cs typeface="Arial" pitchFamily="34" charset="0"/>
              </a:rPr>
              <a:t> </a:t>
            </a:r>
            <a:r>
              <a:rPr lang="en-US" altLang="ca-ES" sz="1800" dirty="0">
                <a:solidFill>
                  <a:srgbClr val="0000FF"/>
                </a:solidFill>
                <a:cs typeface="Arial" pitchFamily="34" charset="0"/>
              </a:rPr>
              <a:t>GE60169</a:t>
            </a:r>
          </a:p>
          <a:p>
            <a:pPr algn="l" eaLnBrk="1" hangingPunct="1"/>
            <a:r>
              <a:rPr lang="en-US" altLang="ca-ES" sz="1800" dirty="0">
                <a:cs typeface="Arial" pitchFamily="34" charset="0"/>
              </a:rPr>
              <a:t>Illumina </a:t>
            </a:r>
            <a:r>
              <a:rPr lang="en-US" altLang="ca-ES" sz="1800" dirty="0">
                <a:solidFill>
                  <a:srgbClr val="0000FF"/>
                </a:solidFill>
                <a:cs typeface="Arial" pitchFamily="34" charset="0"/>
              </a:rPr>
              <a:t>GI_4502450-S</a:t>
            </a:r>
          </a:p>
        </p:txBody>
      </p:sp>
      <p:sp>
        <p:nvSpPr>
          <p:cNvPr id="61443" name="Text Box 5"/>
          <p:cNvSpPr txBox="1">
            <a:spLocks noChangeArrowheads="1"/>
          </p:cNvSpPr>
          <p:nvPr/>
        </p:nvSpPr>
        <p:spPr bwMode="auto">
          <a:xfrm>
            <a:off x="76200" y="1196975"/>
            <a:ext cx="4191000"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l" eaLnBrk="1" hangingPunct="1"/>
            <a:r>
              <a:rPr lang="en-US" altLang="ca-ES" sz="2000" b="1" dirty="0">
                <a:cs typeface="Arial" pitchFamily="34" charset="0"/>
              </a:rPr>
              <a:t>Gene</a:t>
            </a:r>
            <a:endParaRPr lang="en-US" altLang="ca-ES" sz="2000" dirty="0">
              <a:cs typeface="Arial" pitchFamily="34" charset="0"/>
            </a:endParaRPr>
          </a:p>
          <a:p>
            <a:pPr algn="l" eaLnBrk="1" hangingPunct="1"/>
            <a:r>
              <a:rPr lang="en-US" altLang="ca-ES" sz="2000" u="sng" dirty="0" err="1">
                <a:solidFill>
                  <a:srgbClr val="FF0000"/>
                </a:solidFill>
                <a:cs typeface="Arial" pitchFamily="34" charset="0"/>
              </a:rPr>
              <a:t>Ensembl</a:t>
            </a:r>
            <a:r>
              <a:rPr lang="en-US" altLang="ca-ES" sz="2000" u="sng" dirty="0">
                <a:solidFill>
                  <a:srgbClr val="FF0000"/>
                </a:solidFill>
                <a:cs typeface="Arial" pitchFamily="34" charset="0"/>
              </a:rPr>
              <a:t> </a:t>
            </a:r>
            <a:r>
              <a:rPr lang="en-US" altLang="ca-ES" sz="2000" dirty="0">
                <a:solidFill>
                  <a:srgbClr val="0000FF"/>
                </a:solidFill>
                <a:cs typeface="Arial" pitchFamily="34" charset="0"/>
              </a:rPr>
              <a:t>ENSG00000139618</a:t>
            </a:r>
          </a:p>
          <a:p>
            <a:pPr algn="l" eaLnBrk="1" hangingPunct="1"/>
            <a:r>
              <a:rPr lang="en-US" altLang="ca-ES" sz="2000" b="1" u="sng" dirty="0" err="1">
                <a:solidFill>
                  <a:srgbClr val="FF0000"/>
                </a:solidFill>
                <a:cs typeface="Arial" pitchFamily="34" charset="0"/>
              </a:rPr>
              <a:t>Entrez</a:t>
            </a:r>
            <a:r>
              <a:rPr lang="en-US" altLang="ca-ES" sz="2000" b="1" u="sng" dirty="0">
                <a:solidFill>
                  <a:srgbClr val="FF0000"/>
                </a:solidFill>
                <a:cs typeface="Arial" pitchFamily="34" charset="0"/>
              </a:rPr>
              <a:t> Gene </a:t>
            </a:r>
            <a:r>
              <a:rPr lang="en-US" altLang="ca-ES" sz="2000" b="1" dirty="0">
                <a:solidFill>
                  <a:srgbClr val="0000FF"/>
                </a:solidFill>
                <a:cs typeface="Arial" pitchFamily="34" charset="0"/>
              </a:rPr>
              <a:t>675</a:t>
            </a:r>
          </a:p>
          <a:p>
            <a:pPr algn="l" eaLnBrk="1" hangingPunct="1"/>
            <a:r>
              <a:rPr lang="en-US" altLang="ca-ES" sz="2000" dirty="0" err="1">
                <a:cs typeface="Arial" pitchFamily="34" charset="0"/>
              </a:rPr>
              <a:t>Unigene</a:t>
            </a:r>
            <a:r>
              <a:rPr lang="en-US" altLang="ca-ES" sz="2000" dirty="0">
                <a:cs typeface="Arial" pitchFamily="34" charset="0"/>
              </a:rPr>
              <a:t> </a:t>
            </a:r>
            <a:r>
              <a:rPr lang="en-US" altLang="ca-ES" sz="2000" dirty="0">
                <a:solidFill>
                  <a:srgbClr val="0000FF"/>
                </a:solidFill>
                <a:cs typeface="Arial" pitchFamily="34" charset="0"/>
              </a:rPr>
              <a:t>Hs.34012</a:t>
            </a:r>
          </a:p>
          <a:p>
            <a:pPr algn="l" eaLnBrk="1" hangingPunct="1"/>
            <a:endParaRPr lang="en-US" altLang="ca-ES" sz="1600" dirty="0">
              <a:cs typeface="Arial" pitchFamily="34" charset="0"/>
            </a:endParaRPr>
          </a:p>
          <a:p>
            <a:pPr algn="l" eaLnBrk="1" hangingPunct="1"/>
            <a:r>
              <a:rPr lang="en-US" altLang="ca-ES" sz="2000" b="1" dirty="0">
                <a:cs typeface="Arial" pitchFamily="34" charset="0"/>
              </a:rPr>
              <a:t>RNA transcript</a:t>
            </a:r>
          </a:p>
          <a:p>
            <a:pPr algn="l" eaLnBrk="1" hangingPunct="1"/>
            <a:r>
              <a:rPr lang="en-US" altLang="ca-ES" sz="2000" dirty="0" err="1">
                <a:cs typeface="Arial" pitchFamily="34" charset="0"/>
              </a:rPr>
              <a:t>GenBank</a:t>
            </a:r>
            <a:r>
              <a:rPr lang="en-US" altLang="ca-ES" sz="2000" dirty="0">
                <a:cs typeface="Arial" pitchFamily="34" charset="0"/>
              </a:rPr>
              <a:t> </a:t>
            </a:r>
            <a:r>
              <a:rPr lang="en-US" altLang="ca-ES" sz="2000" dirty="0">
                <a:solidFill>
                  <a:srgbClr val="0000FF"/>
                </a:solidFill>
                <a:cs typeface="Arial" pitchFamily="34" charset="0"/>
              </a:rPr>
              <a:t>BC026160.1</a:t>
            </a:r>
          </a:p>
          <a:p>
            <a:pPr algn="l" eaLnBrk="1" hangingPunct="1"/>
            <a:r>
              <a:rPr lang="en-US" altLang="ca-ES" sz="2000" u="sng" dirty="0" err="1">
                <a:solidFill>
                  <a:srgbClr val="FF0000"/>
                </a:solidFill>
                <a:cs typeface="Arial" pitchFamily="34" charset="0"/>
              </a:rPr>
              <a:t>RefSeq</a:t>
            </a:r>
            <a:r>
              <a:rPr lang="en-US" altLang="ca-ES" sz="2000" u="sng" dirty="0">
                <a:solidFill>
                  <a:srgbClr val="FF0000"/>
                </a:solidFill>
                <a:cs typeface="Arial" pitchFamily="34" charset="0"/>
              </a:rPr>
              <a:t> </a:t>
            </a:r>
            <a:r>
              <a:rPr lang="en-US" altLang="ca-ES" sz="2000" dirty="0">
                <a:solidFill>
                  <a:srgbClr val="0000FF"/>
                </a:solidFill>
                <a:cs typeface="Arial" pitchFamily="34" charset="0"/>
              </a:rPr>
              <a:t>NM_000059</a:t>
            </a:r>
          </a:p>
          <a:p>
            <a:pPr algn="l" eaLnBrk="1" hangingPunct="1"/>
            <a:r>
              <a:rPr lang="en-US" altLang="ca-ES" sz="2000" dirty="0" err="1">
                <a:cs typeface="Arial" pitchFamily="34" charset="0"/>
              </a:rPr>
              <a:t>Ensembl</a:t>
            </a:r>
            <a:r>
              <a:rPr lang="en-US" altLang="ca-ES" sz="2000" dirty="0">
                <a:cs typeface="Arial" pitchFamily="34" charset="0"/>
              </a:rPr>
              <a:t> </a:t>
            </a:r>
            <a:r>
              <a:rPr lang="en-US" altLang="ca-ES" sz="2000" dirty="0">
                <a:solidFill>
                  <a:srgbClr val="0000FF"/>
                </a:solidFill>
                <a:cs typeface="Arial" pitchFamily="34" charset="0"/>
              </a:rPr>
              <a:t>ENST00000380152</a:t>
            </a:r>
          </a:p>
          <a:p>
            <a:pPr algn="l" eaLnBrk="1" hangingPunct="1"/>
            <a:endParaRPr lang="en-US" altLang="ca-ES" sz="1600" dirty="0">
              <a:cs typeface="Arial" pitchFamily="34" charset="0"/>
            </a:endParaRPr>
          </a:p>
          <a:p>
            <a:pPr algn="l" eaLnBrk="1" hangingPunct="1"/>
            <a:r>
              <a:rPr lang="en-US" altLang="ca-ES" sz="2000" b="1" dirty="0">
                <a:cs typeface="Arial" pitchFamily="34" charset="0"/>
              </a:rPr>
              <a:t>Protein</a:t>
            </a:r>
            <a:endParaRPr lang="en-US" altLang="ca-ES" sz="2000" dirty="0">
              <a:cs typeface="Arial" pitchFamily="34" charset="0"/>
            </a:endParaRPr>
          </a:p>
          <a:p>
            <a:pPr algn="l" eaLnBrk="1" hangingPunct="1"/>
            <a:r>
              <a:rPr lang="en-US" altLang="ca-ES" sz="2000" dirty="0" err="1">
                <a:cs typeface="Arial" pitchFamily="34" charset="0"/>
              </a:rPr>
              <a:t>Ensembl</a:t>
            </a:r>
            <a:r>
              <a:rPr lang="en-US" altLang="ca-ES" sz="2000" dirty="0">
                <a:cs typeface="Arial" pitchFamily="34" charset="0"/>
              </a:rPr>
              <a:t> </a:t>
            </a:r>
            <a:r>
              <a:rPr lang="en-US" altLang="ca-ES" sz="2000" dirty="0">
                <a:solidFill>
                  <a:srgbClr val="0000FF"/>
                </a:solidFill>
                <a:cs typeface="Arial" pitchFamily="34" charset="0"/>
              </a:rPr>
              <a:t>ENSP00000369497</a:t>
            </a:r>
          </a:p>
          <a:p>
            <a:pPr algn="l" eaLnBrk="1" hangingPunct="1"/>
            <a:r>
              <a:rPr lang="en-US" altLang="ca-ES" sz="2000" u="sng" dirty="0" err="1">
                <a:solidFill>
                  <a:srgbClr val="FF0000"/>
                </a:solidFill>
                <a:cs typeface="Arial" pitchFamily="34" charset="0"/>
              </a:rPr>
              <a:t>RefSeq</a:t>
            </a:r>
            <a:r>
              <a:rPr lang="en-US" altLang="ca-ES" sz="2000" u="sng" dirty="0">
                <a:solidFill>
                  <a:srgbClr val="FF0000"/>
                </a:solidFill>
                <a:cs typeface="Arial" pitchFamily="34" charset="0"/>
              </a:rPr>
              <a:t> </a:t>
            </a:r>
            <a:r>
              <a:rPr lang="en-US" altLang="ca-ES" sz="2000" dirty="0">
                <a:solidFill>
                  <a:srgbClr val="0000FF"/>
                </a:solidFill>
                <a:cs typeface="Arial" pitchFamily="34" charset="0"/>
              </a:rPr>
              <a:t>NP_000050.2</a:t>
            </a:r>
          </a:p>
          <a:p>
            <a:pPr algn="l" eaLnBrk="1" hangingPunct="1"/>
            <a:r>
              <a:rPr lang="en-US" altLang="ca-ES" sz="2000" u="sng" dirty="0" err="1">
                <a:solidFill>
                  <a:srgbClr val="FF0000"/>
                </a:solidFill>
                <a:cs typeface="Arial" pitchFamily="34" charset="0"/>
              </a:rPr>
              <a:t>UniProt</a:t>
            </a:r>
            <a:r>
              <a:rPr lang="en-US" altLang="ca-ES" sz="2000" u="sng" dirty="0">
                <a:solidFill>
                  <a:srgbClr val="FF0000"/>
                </a:solidFill>
                <a:cs typeface="Arial" pitchFamily="34" charset="0"/>
              </a:rPr>
              <a:t> </a:t>
            </a:r>
            <a:r>
              <a:rPr lang="en-US" altLang="ca-ES" sz="2000" dirty="0">
                <a:solidFill>
                  <a:srgbClr val="0000FF"/>
                </a:solidFill>
                <a:cs typeface="Arial" pitchFamily="34" charset="0"/>
              </a:rPr>
              <a:t>BRCA2_HUMAN</a:t>
            </a:r>
            <a:r>
              <a:rPr lang="en-US" altLang="ca-ES" sz="2000" dirty="0">
                <a:cs typeface="Arial" pitchFamily="34" charset="0"/>
              </a:rPr>
              <a:t> or </a:t>
            </a:r>
            <a:r>
              <a:rPr lang="en-US" altLang="ca-ES" sz="2000" dirty="0">
                <a:solidFill>
                  <a:srgbClr val="0000FF"/>
                </a:solidFill>
                <a:cs typeface="Arial" pitchFamily="34" charset="0"/>
              </a:rPr>
              <a:t>A1YBP1_HUMAN</a:t>
            </a:r>
          </a:p>
          <a:p>
            <a:pPr algn="l" eaLnBrk="1" hangingPunct="1"/>
            <a:r>
              <a:rPr lang="en-US" altLang="ca-ES" sz="2000" dirty="0">
                <a:cs typeface="Arial" pitchFamily="34" charset="0"/>
              </a:rPr>
              <a:t>IPI </a:t>
            </a:r>
            <a:r>
              <a:rPr lang="en-US" altLang="ca-ES" sz="2000" dirty="0">
                <a:solidFill>
                  <a:srgbClr val="0000FF"/>
                </a:solidFill>
                <a:cs typeface="Arial" pitchFamily="34" charset="0"/>
              </a:rPr>
              <a:t>IPI00412408.1</a:t>
            </a:r>
          </a:p>
          <a:p>
            <a:pPr algn="l" eaLnBrk="1" hangingPunct="1"/>
            <a:r>
              <a:rPr lang="en-US" altLang="ca-ES" sz="2000" dirty="0">
                <a:cs typeface="Arial" pitchFamily="34" charset="0"/>
              </a:rPr>
              <a:t>EMBL </a:t>
            </a:r>
            <a:r>
              <a:rPr lang="en-US" altLang="ca-ES" sz="2000" dirty="0">
                <a:solidFill>
                  <a:srgbClr val="0000FF"/>
                </a:solidFill>
                <a:cs typeface="Arial" pitchFamily="34" charset="0"/>
              </a:rPr>
              <a:t>AF309413 </a:t>
            </a:r>
          </a:p>
          <a:p>
            <a:pPr algn="l" eaLnBrk="1" hangingPunct="1"/>
            <a:r>
              <a:rPr lang="en-US" altLang="ca-ES" sz="2000" dirty="0">
                <a:cs typeface="Arial" pitchFamily="34" charset="0"/>
              </a:rPr>
              <a:t>PDB </a:t>
            </a:r>
            <a:r>
              <a:rPr lang="en-US" altLang="ca-ES" sz="2000" dirty="0">
                <a:solidFill>
                  <a:srgbClr val="0000FF"/>
                </a:solidFill>
                <a:cs typeface="Arial" pitchFamily="34" charset="0"/>
              </a:rPr>
              <a:t>1MIU</a:t>
            </a:r>
          </a:p>
        </p:txBody>
      </p:sp>
      <p:sp>
        <p:nvSpPr>
          <p:cNvPr id="61444" name="Rectangle 11"/>
          <p:cNvSpPr>
            <a:spLocks noChangeArrowheads="1"/>
          </p:cNvSpPr>
          <p:nvPr/>
        </p:nvSpPr>
        <p:spPr bwMode="auto">
          <a:xfrm>
            <a:off x="6705600" y="5410200"/>
            <a:ext cx="2438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ca-ES" u="sng">
                <a:solidFill>
                  <a:srgbClr val="FF0000"/>
                </a:solidFill>
                <a:cs typeface="Arial" pitchFamily="34" charset="0"/>
              </a:rPr>
              <a:t>Red </a:t>
            </a:r>
            <a:r>
              <a:rPr lang="en-US" altLang="ca-ES">
                <a:solidFill>
                  <a:srgbClr val="FF0000"/>
                </a:solidFill>
                <a:cs typeface="Arial" pitchFamily="34" charset="0"/>
              </a:rPr>
              <a:t>= Recommended</a:t>
            </a:r>
            <a:endParaRPr lang="en-US" altLang="ca-ES"/>
          </a:p>
        </p:txBody>
      </p:sp>
    </p:spTree>
    <p:extLst>
      <p:ext uri="{BB962C8B-B14F-4D97-AF65-F5344CB8AC3E}">
        <p14:creationId xmlns:p14="http://schemas.microsoft.com/office/powerpoint/2010/main" val="24705306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noAutofit/>
          </a:bodyPr>
          <a:lstStyle/>
          <a:p>
            <a:pPr eaLnBrk="1" hangingPunct="1"/>
            <a:r>
              <a:rPr lang="en-US" altLang="ca-ES" dirty="0" smtClean="0">
                <a:latin typeface="Calibri" pitchFamily="34" charset="0"/>
                <a:ea typeface="ＭＳ Ｐゴシック" pitchFamily="34" charset="-128"/>
              </a:rPr>
              <a:t>Identifier Mapping</a:t>
            </a:r>
          </a:p>
        </p:txBody>
      </p:sp>
      <p:sp>
        <p:nvSpPr>
          <p:cNvPr id="63490" name="Rectangle 3"/>
          <p:cNvSpPr>
            <a:spLocks noGrp="1" noChangeArrowheads="1"/>
          </p:cNvSpPr>
          <p:nvPr>
            <p:ph idx="1"/>
          </p:nvPr>
        </p:nvSpPr>
        <p:spPr/>
        <p:txBody>
          <a:bodyPr>
            <a:normAutofit fontScale="92500" lnSpcReduction="10000"/>
          </a:bodyPr>
          <a:lstStyle/>
          <a:p>
            <a:r>
              <a:rPr lang="en-US" altLang="ca-ES" dirty="0" smtClean="0">
                <a:latin typeface="Calibri" pitchFamily="34" charset="0"/>
                <a:ea typeface="ＭＳ Ｐゴシック" pitchFamily="34" charset="-128"/>
              </a:rPr>
              <a:t>There are many IDs!</a:t>
            </a:r>
          </a:p>
          <a:p>
            <a:pPr lvl="1"/>
            <a:r>
              <a:rPr lang="en-US" altLang="ca-ES" dirty="0" smtClean="0">
                <a:latin typeface="Calibri" pitchFamily="34" charset="0"/>
                <a:ea typeface="ＭＳ Ｐゴシック" pitchFamily="34" charset="-128"/>
              </a:rPr>
              <a:t>Software tools recognize only a handful</a:t>
            </a:r>
          </a:p>
          <a:p>
            <a:pPr lvl="1"/>
            <a:r>
              <a:rPr lang="en-US" altLang="ca-ES" dirty="0" smtClean="0">
                <a:latin typeface="Calibri" pitchFamily="34" charset="0"/>
                <a:ea typeface="ＭＳ Ｐゴシック" pitchFamily="34" charset="-128"/>
              </a:rPr>
              <a:t>May need to map from your gene list IDs to standard IDs</a:t>
            </a:r>
          </a:p>
          <a:p>
            <a:r>
              <a:rPr lang="en-US" altLang="ca-ES" dirty="0" smtClean="0">
                <a:latin typeface="Calibri" pitchFamily="34" charset="0"/>
                <a:ea typeface="ＭＳ Ｐゴシック" pitchFamily="34" charset="-128"/>
              </a:rPr>
              <a:t>Four main uses</a:t>
            </a:r>
          </a:p>
          <a:p>
            <a:pPr lvl="1"/>
            <a:r>
              <a:rPr lang="en-US" altLang="ca-ES" dirty="0" smtClean="0">
                <a:latin typeface="Calibri" pitchFamily="34" charset="0"/>
                <a:ea typeface="ＭＳ Ｐゴシック" pitchFamily="34" charset="-128"/>
              </a:rPr>
              <a:t>Searching for a favorite gene name</a:t>
            </a:r>
          </a:p>
          <a:p>
            <a:pPr lvl="1"/>
            <a:r>
              <a:rPr lang="en-US" altLang="ca-ES" dirty="0" smtClean="0">
                <a:latin typeface="Calibri" pitchFamily="34" charset="0"/>
                <a:ea typeface="ＭＳ Ｐゴシック" pitchFamily="34" charset="-128"/>
              </a:rPr>
              <a:t>Link to related resources</a:t>
            </a:r>
          </a:p>
          <a:p>
            <a:pPr lvl="1"/>
            <a:r>
              <a:rPr lang="en-US" altLang="ca-ES" dirty="0" smtClean="0">
                <a:latin typeface="Calibri" pitchFamily="34" charset="0"/>
                <a:ea typeface="ＭＳ Ｐゴシック" pitchFamily="34" charset="-128"/>
              </a:rPr>
              <a:t>Identifier translation</a:t>
            </a:r>
          </a:p>
          <a:p>
            <a:pPr lvl="2"/>
            <a:r>
              <a:rPr lang="en-US" altLang="ca-ES" dirty="0" smtClean="0">
                <a:latin typeface="Calibri" pitchFamily="34" charset="0"/>
                <a:ea typeface="ＭＳ Ｐゴシック" pitchFamily="34" charset="-128"/>
              </a:rPr>
              <a:t>E.g. Proteins to genes, </a:t>
            </a:r>
            <a:r>
              <a:rPr lang="en-US" altLang="ca-ES" dirty="0" err="1" smtClean="0">
                <a:latin typeface="Calibri" pitchFamily="34" charset="0"/>
                <a:ea typeface="ＭＳ Ｐゴシック" pitchFamily="34" charset="-128"/>
              </a:rPr>
              <a:t>Affy</a:t>
            </a:r>
            <a:r>
              <a:rPr lang="en-US" altLang="ca-ES" dirty="0" smtClean="0">
                <a:latin typeface="Calibri" pitchFamily="34" charset="0"/>
                <a:ea typeface="ＭＳ Ｐゴシック" pitchFamily="34" charset="-128"/>
              </a:rPr>
              <a:t> ID to </a:t>
            </a:r>
            <a:r>
              <a:rPr lang="en-US" altLang="ca-ES" dirty="0" err="1" smtClean="0">
                <a:latin typeface="Calibri" pitchFamily="34" charset="0"/>
                <a:ea typeface="ＭＳ Ｐゴシック" pitchFamily="34" charset="-128"/>
              </a:rPr>
              <a:t>Entrez</a:t>
            </a:r>
            <a:r>
              <a:rPr lang="en-US" altLang="ca-ES" dirty="0" smtClean="0">
                <a:latin typeface="Calibri" pitchFamily="34" charset="0"/>
                <a:ea typeface="ＭＳ Ｐゴシック" pitchFamily="34" charset="-128"/>
              </a:rPr>
              <a:t> Gene</a:t>
            </a:r>
          </a:p>
          <a:p>
            <a:pPr lvl="1"/>
            <a:r>
              <a:rPr lang="en-US" altLang="ca-ES" dirty="0" smtClean="0">
                <a:latin typeface="Calibri" pitchFamily="34" charset="0"/>
                <a:ea typeface="ＭＳ Ｐゴシック" pitchFamily="34" charset="-128"/>
              </a:rPr>
              <a:t>Merging data from different sources</a:t>
            </a:r>
          </a:p>
          <a:p>
            <a:pPr lvl="2"/>
            <a:r>
              <a:rPr lang="en-US" altLang="ca-ES" dirty="0" smtClean="0">
                <a:latin typeface="Calibri" pitchFamily="34" charset="0"/>
                <a:ea typeface="ＭＳ Ｐゴシック" pitchFamily="34" charset="-128"/>
              </a:rPr>
              <a:t>Find equivalent records</a:t>
            </a:r>
          </a:p>
        </p:txBody>
      </p:sp>
    </p:spTree>
    <p:extLst>
      <p:ext uri="{BB962C8B-B14F-4D97-AF65-F5344CB8AC3E}">
        <p14:creationId xmlns:p14="http://schemas.microsoft.com/office/powerpoint/2010/main" val="23032542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noAutofit/>
          </a:bodyPr>
          <a:lstStyle/>
          <a:p>
            <a:pPr eaLnBrk="1" hangingPunct="1"/>
            <a:r>
              <a:rPr lang="en-US" altLang="ca-ES" dirty="0" smtClean="0">
                <a:latin typeface="Calibri" pitchFamily="34" charset="0"/>
                <a:ea typeface="ＭＳ Ｐゴシック" pitchFamily="34" charset="-128"/>
              </a:rPr>
              <a:t>ID Challenges</a:t>
            </a:r>
          </a:p>
        </p:txBody>
      </p:sp>
      <p:sp>
        <p:nvSpPr>
          <p:cNvPr id="65538" name="Rectangle 3"/>
          <p:cNvSpPr>
            <a:spLocks noGrp="1" noChangeArrowheads="1"/>
          </p:cNvSpPr>
          <p:nvPr>
            <p:ph idx="1"/>
          </p:nvPr>
        </p:nvSpPr>
        <p:spPr>
          <a:xfrm>
            <a:off x="381000" y="1143000"/>
            <a:ext cx="8763000" cy="4267200"/>
          </a:xfrm>
        </p:spPr>
        <p:txBody>
          <a:bodyPr>
            <a:normAutofit fontScale="85000" lnSpcReduction="20000"/>
          </a:bodyPr>
          <a:lstStyle/>
          <a:p>
            <a:r>
              <a:rPr lang="en-US" altLang="ca-ES" dirty="0" smtClean="0">
                <a:latin typeface="Calibri" pitchFamily="34" charset="0"/>
                <a:ea typeface="ＭＳ Ｐゴシック" pitchFamily="34" charset="-128"/>
              </a:rPr>
              <a:t>Avoid errors: map IDs correctly</a:t>
            </a:r>
          </a:p>
          <a:p>
            <a:pPr lvl="1"/>
            <a:r>
              <a:rPr lang="en-US" altLang="ca-ES" dirty="0" smtClean="0">
                <a:latin typeface="Calibri" pitchFamily="34" charset="0"/>
                <a:ea typeface="ＭＳ Ｐゴシック" pitchFamily="34" charset="-128"/>
              </a:rPr>
              <a:t>Beware of 1-to-many mappings</a:t>
            </a:r>
          </a:p>
          <a:p>
            <a:r>
              <a:rPr lang="en-US" altLang="ca-ES" dirty="0" smtClean="0">
                <a:latin typeface="Calibri" pitchFamily="34" charset="0"/>
                <a:ea typeface="ＭＳ Ｐゴシック" pitchFamily="34" charset="-128"/>
              </a:rPr>
              <a:t>Gene name ambiguity – not a good ID</a:t>
            </a:r>
          </a:p>
          <a:p>
            <a:pPr lvl="1"/>
            <a:r>
              <a:rPr lang="en-US" altLang="ca-ES" dirty="0" smtClean="0">
                <a:latin typeface="Calibri" pitchFamily="34" charset="0"/>
                <a:ea typeface="ＭＳ Ｐゴシック" pitchFamily="34" charset="-128"/>
              </a:rPr>
              <a:t>e.g. FLJ92943, LFS1, TRP53, p53</a:t>
            </a:r>
          </a:p>
          <a:p>
            <a:pPr lvl="1"/>
            <a:r>
              <a:rPr lang="en-US" altLang="ca-ES" dirty="0" smtClean="0">
                <a:latin typeface="Calibri" pitchFamily="34" charset="0"/>
                <a:ea typeface="ＭＳ Ｐゴシック" pitchFamily="34" charset="-128"/>
              </a:rPr>
              <a:t>Better to use the standard gene symbol: TP53</a:t>
            </a:r>
          </a:p>
          <a:p>
            <a:r>
              <a:rPr lang="en-US" altLang="ca-ES" dirty="0" smtClean="0">
                <a:latin typeface="Calibri" pitchFamily="34" charset="0"/>
                <a:ea typeface="ＭＳ Ｐゴシック" pitchFamily="34" charset="-128"/>
              </a:rPr>
              <a:t>Excel error-introduction</a:t>
            </a:r>
          </a:p>
          <a:p>
            <a:pPr lvl="1"/>
            <a:r>
              <a:rPr lang="en-US" altLang="ca-ES" dirty="0" smtClean="0">
                <a:latin typeface="Calibri" pitchFamily="34" charset="0"/>
                <a:ea typeface="ＭＳ Ｐゴシック" pitchFamily="34" charset="-128"/>
              </a:rPr>
              <a:t>OCT4 is changed to October-4  (paste as text)</a:t>
            </a:r>
          </a:p>
          <a:p>
            <a:r>
              <a:rPr lang="en-US" altLang="ca-ES" dirty="0" smtClean="0">
                <a:latin typeface="Calibri" pitchFamily="34" charset="0"/>
                <a:ea typeface="ＭＳ Ｐゴシック" pitchFamily="34" charset="-128"/>
              </a:rPr>
              <a:t>Problems reaching 100% coverage</a:t>
            </a:r>
          </a:p>
          <a:p>
            <a:pPr lvl="1"/>
            <a:r>
              <a:rPr lang="en-US" altLang="ca-ES" dirty="0" smtClean="0">
                <a:latin typeface="Calibri" pitchFamily="34" charset="0"/>
                <a:ea typeface="ＭＳ Ｐゴシック" pitchFamily="34" charset="-128"/>
              </a:rPr>
              <a:t>E.g. due to version issues</a:t>
            </a:r>
          </a:p>
          <a:p>
            <a:pPr lvl="1"/>
            <a:r>
              <a:rPr lang="en-US" altLang="ca-ES" dirty="0" smtClean="0">
                <a:latin typeface="Calibri" pitchFamily="34" charset="0"/>
                <a:ea typeface="ＭＳ Ｐゴシック" pitchFamily="34" charset="-128"/>
              </a:rPr>
              <a:t>Use multiple sources to</a:t>
            </a:r>
            <a:br>
              <a:rPr lang="en-US" altLang="ca-ES" dirty="0" smtClean="0">
                <a:latin typeface="Calibri" pitchFamily="34" charset="0"/>
                <a:ea typeface="ＭＳ Ｐゴシック" pitchFamily="34" charset="-128"/>
              </a:rPr>
            </a:br>
            <a:r>
              <a:rPr lang="en-US" altLang="ca-ES" dirty="0" smtClean="0">
                <a:latin typeface="Calibri" pitchFamily="34" charset="0"/>
                <a:ea typeface="ＭＳ Ｐゴシック" pitchFamily="34" charset="-128"/>
              </a:rPr>
              <a:t>increase coverage</a:t>
            </a:r>
          </a:p>
          <a:p>
            <a:endParaRPr lang="en-US" altLang="ca-ES" dirty="0" smtClean="0">
              <a:latin typeface="Calibri" pitchFamily="34" charset="0"/>
              <a:ea typeface="ＭＳ Ｐゴシック" pitchFamily="34" charset="-128"/>
            </a:endParaRPr>
          </a:p>
        </p:txBody>
      </p:sp>
      <p:sp>
        <p:nvSpPr>
          <p:cNvPr id="65539" name="Rectangle 5"/>
          <p:cNvSpPr>
            <a:spLocks noChangeArrowheads="1"/>
          </p:cNvSpPr>
          <p:nvPr/>
        </p:nvSpPr>
        <p:spPr bwMode="auto">
          <a:xfrm>
            <a:off x="5334000" y="5410200"/>
            <a:ext cx="3810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l" eaLnBrk="1" hangingPunct="1"/>
            <a:r>
              <a:rPr lang="en-US" altLang="ca-ES" sz="1400" b="0" dirty="0" err="1"/>
              <a:t>Zeeberg</a:t>
            </a:r>
            <a:r>
              <a:rPr lang="en-US" altLang="ca-ES" sz="1400" b="0" dirty="0"/>
              <a:t> BR et al</a:t>
            </a:r>
            <a:r>
              <a:rPr lang="en-US" altLang="ca-ES" sz="1400" b="0" i="1" dirty="0"/>
              <a:t>. Mistaken identifiers: gene name errors can be introduced inadvertently when using Excel in bioinformatics </a:t>
            </a:r>
            <a:r>
              <a:rPr lang="en-US" altLang="ca-ES" sz="1400" b="0" i="1" dirty="0" smtClean="0"/>
              <a:t/>
            </a:r>
            <a:br>
              <a:rPr lang="en-US" altLang="ca-ES" sz="1400" b="0" i="1" dirty="0" smtClean="0"/>
            </a:br>
            <a:r>
              <a:rPr lang="en-US" altLang="ca-ES" sz="1400" b="0" dirty="0" smtClean="0"/>
              <a:t>BMC </a:t>
            </a:r>
            <a:r>
              <a:rPr lang="en-US" altLang="ca-ES" sz="1400" b="0" dirty="0"/>
              <a:t>Bioinformatics. 2004 Jun 23;5:80</a:t>
            </a:r>
          </a:p>
        </p:txBody>
      </p:sp>
    </p:spTree>
    <p:extLst>
      <p:ext uri="{BB962C8B-B14F-4D97-AF65-F5344CB8AC3E}">
        <p14:creationId xmlns:p14="http://schemas.microsoft.com/office/powerpoint/2010/main" val="21863225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3" descr="Screen shot 2012-06-03 at 3.39.56 P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 y="0"/>
            <a:ext cx="7999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9358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a:xfrm>
            <a:off x="1295400" y="136525"/>
            <a:ext cx="7378700" cy="1327150"/>
          </a:xfrm>
        </p:spPr>
        <p:txBody>
          <a:bodyPr lIns="90000" tIns="46800" rIns="90000" bIns="46800"/>
          <a:lstStyle/>
          <a:p>
            <a:pPr>
              <a:lnSpc>
                <a:spcPct val="8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ca-ES" altLang="ca-ES" smtClean="0"/>
              <a:t>Outline</a:t>
            </a:r>
          </a:p>
        </p:txBody>
      </p:sp>
      <p:sp>
        <p:nvSpPr>
          <p:cNvPr id="3" name="2 Marcador de contenido"/>
          <p:cNvSpPr>
            <a:spLocks noGrp="1"/>
          </p:cNvSpPr>
          <p:nvPr>
            <p:ph idx="1"/>
          </p:nvPr>
        </p:nvSpPr>
        <p:spPr/>
        <p:txBody>
          <a:bodyPr>
            <a:normAutofit/>
          </a:bodyPr>
          <a:lstStyle/>
          <a:p>
            <a:r>
              <a:rPr lang="es-ES" dirty="0" err="1" smtClean="0"/>
              <a:t>Presentation</a:t>
            </a:r>
            <a:endParaRPr lang="es-ES" dirty="0" smtClean="0"/>
          </a:p>
          <a:p>
            <a:r>
              <a:rPr lang="es-ES" dirty="0" err="1" smtClean="0"/>
              <a:t>Introduction</a:t>
            </a:r>
            <a:r>
              <a:rPr lang="es-ES" dirty="0" smtClean="0"/>
              <a:t> and </a:t>
            </a:r>
            <a:r>
              <a:rPr lang="es-ES" dirty="0" err="1" smtClean="0"/>
              <a:t>Background</a:t>
            </a:r>
            <a:endParaRPr lang="es-ES" dirty="0" smtClean="0"/>
          </a:p>
          <a:p>
            <a:r>
              <a:rPr lang="es-ES" dirty="0" err="1" smtClean="0"/>
              <a:t>The</a:t>
            </a:r>
            <a:r>
              <a:rPr lang="es-ES" dirty="0" smtClean="0"/>
              <a:t> </a:t>
            </a:r>
            <a:r>
              <a:rPr lang="es-ES" dirty="0" err="1" smtClean="0"/>
              <a:t>problem</a:t>
            </a:r>
            <a:r>
              <a:rPr lang="es-ES" dirty="0" smtClean="0"/>
              <a:t>: </a:t>
            </a:r>
            <a:r>
              <a:rPr lang="es-ES" dirty="0" err="1" smtClean="0"/>
              <a:t>Interpreting</a:t>
            </a:r>
            <a:r>
              <a:rPr lang="es-ES" dirty="0" smtClean="0"/>
              <a:t> gene </a:t>
            </a:r>
            <a:r>
              <a:rPr lang="es-ES" dirty="0" err="1" smtClean="0"/>
              <a:t>lists</a:t>
            </a:r>
            <a:endParaRPr lang="es-ES" dirty="0" smtClean="0"/>
          </a:p>
          <a:p>
            <a:r>
              <a:rPr lang="es-ES" dirty="0" err="1" smtClean="0"/>
              <a:t>Annotations</a:t>
            </a:r>
            <a:r>
              <a:rPr lang="es-ES" dirty="0" smtClean="0"/>
              <a:t> and </a:t>
            </a:r>
            <a:r>
              <a:rPr lang="es-ES" dirty="0" err="1" smtClean="0"/>
              <a:t>annotation</a:t>
            </a:r>
            <a:r>
              <a:rPr lang="es-ES" dirty="0" smtClean="0"/>
              <a:t> </a:t>
            </a:r>
            <a:r>
              <a:rPr lang="es-ES" dirty="0" err="1" smtClean="0"/>
              <a:t>databases</a:t>
            </a:r>
            <a:endParaRPr lang="es-ES" dirty="0" smtClean="0"/>
          </a:p>
          <a:p>
            <a:r>
              <a:rPr lang="es-ES" dirty="0" err="1" smtClean="0"/>
              <a:t>The</a:t>
            </a:r>
            <a:r>
              <a:rPr lang="es-ES" dirty="0" smtClean="0"/>
              <a:t> Gene </a:t>
            </a:r>
            <a:r>
              <a:rPr lang="es-ES" dirty="0" err="1" smtClean="0"/>
              <a:t>Ontology</a:t>
            </a:r>
            <a:r>
              <a:rPr lang="es-ES" dirty="0" smtClean="0"/>
              <a:t> </a:t>
            </a:r>
            <a:r>
              <a:rPr lang="es-ES" dirty="0" err="1" smtClean="0"/>
              <a:t>Resource</a:t>
            </a:r>
            <a:endParaRPr lang="es-ES" dirty="0" smtClean="0"/>
          </a:p>
          <a:p>
            <a:r>
              <a:rPr lang="es-ES" dirty="0" smtClean="0"/>
              <a:t>Gene </a:t>
            </a:r>
            <a:r>
              <a:rPr lang="es-ES" dirty="0" err="1" smtClean="0"/>
              <a:t>list</a:t>
            </a:r>
            <a:r>
              <a:rPr lang="es-ES" dirty="0" smtClean="0"/>
              <a:t> </a:t>
            </a:r>
            <a:r>
              <a:rPr lang="es-ES" dirty="0" err="1" smtClean="0"/>
              <a:t>analysis</a:t>
            </a:r>
            <a:r>
              <a:rPr lang="es-ES" dirty="0" smtClean="0"/>
              <a:t> </a:t>
            </a:r>
            <a:r>
              <a:rPr lang="es-ES" dirty="0" err="1" smtClean="0"/>
              <a:t>using</a:t>
            </a:r>
            <a:r>
              <a:rPr lang="es-ES" dirty="0" smtClean="0"/>
              <a:t> </a:t>
            </a:r>
            <a:r>
              <a:rPr lang="es-ES" dirty="0" err="1" smtClean="0"/>
              <a:t>the</a:t>
            </a:r>
            <a:r>
              <a:rPr lang="es-ES" dirty="0" smtClean="0"/>
              <a:t> GO and </a:t>
            </a:r>
            <a:r>
              <a:rPr lang="es-ES" dirty="0" err="1" smtClean="0"/>
              <a:t>relatives</a:t>
            </a:r>
            <a:endParaRPr lang="es-ES" dirty="0" smtClean="0"/>
          </a:p>
          <a:p>
            <a:r>
              <a:rPr lang="es-ES" dirty="0" err="1" smtClean="0"/>
              <a:t>Existing</a:t>
            </a:r>
            <a:r>
              <a:rPr lang="es-ES" dirty="0" smtClean="0"/>
              <a:t> </a:t>
            </a:r>
            <a:r>
              <a:rPr lang="es-ES" dirty="0" err="1" smtClean="0"/>
              <a:t>tools</a:t>
            </a:r>
            <a:r>
              <a:rPr lang="es-ES" dirty="0" smtClean="0"/>
              <a:t> </a:t>
            </a:r>
            <a:r>
              <a:rPr lang="es-ES" dirty="0" err="1" smtClean="0"/>
              <a:t>for</a:t>
            </a:r>
            <a:r>
              <a:rPr lang="es-ES" dirty="0" smtClean="0"/>
              <a:t> </a:t>
            </a:r>
            <a:r>
              <a:rPr lang="es-ES" dirty="0" err="1" smtClean="0"/>
              <a:t>pathway</a:t>
            </a:r>
            <a:r>
              <a:rPr lang="es-ES" dirty="0" smtClean="0"/>
              <a:t> </a:t>
            </a:r>
            <a:r>
              <a:rPr lang="es-ES" dirty="0" err="1" smtClean="0"/>
              <a:t>analysis</a:t>
            </a:r>
            <a:endParaRPr lang="es-ES" dirty="0" smtClean="0"/>
          </a:p>
          <a:p>
            <a:endParaRPr lang="ca-E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noAutofit/>
          </a:bodyPr>
          <a:lstStyle/>
          <a:p>
            <a:r>
              <a:rPr lang="ca-ES" dirty="0" err="1" smtClean="0"/>
              <a:t>Use</a:t>
            </a:r>
            <a:r>
              <a:rPr lang="ca-ES" dirty="0" smtClean="0"/>
              <a:t> ID converters to </a:t>
            </a:r>
            <a:r>
              <a:rPr lang="ca-ES" dirty="0" err="1" smtClean="0"/>
              <a:t>prepare</a:t>
            </a:r>
            <a:r>
              <a:rPr lang="ca-ES" dirty="0" smtClean="0"/>
              <a:t> </a:t>
            </a:r>
            <a:r>
              <a:rPr lang="ca-ES" dirty="0" err="1" smtClean="0"/>
              <a:t>list</a:t>
            </a:r>
            <a:endParaRPr lang="ca-ES" dirty="0"/>
          </a:p>
        </p:txBody>
      </p:sp>
      <p:pic>
        <p:nvPicPr>
          <p:cNvPr id="1026" name="Picture 2" descr="Resultat d'imatges de DAVID ID convert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447800"/>
            <a:ext cx="5069696"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0" y="3505200"/>
            <a:ext cx="5159375" cy="2497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90884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a:xfrm>
            <a:off x="179388" y="228600"/>
            <a:ext cx="6723063" cy="706437"/>
          </a:xfrm>
        </p:spPr>
        <p:txBody>
          <a:bodyPr>
            <a:noAutofit/>
          </a:bodyPr>
          <a:lstStyle/>
          <a:p>
            <a:pPr eaLnBrk="1" hangingPunct="1"/>
            <a:r>
              <a:rPr lang="en-US" altLang="ca-ES" dirty="0" smtClean="0">
                <a:latin typeface="Calibri" pitchFamily="34" charset="0"/>
                <a:ea typeface="ＭＳ Ｐゴシック" pitchFamily="34" charset="-128"/>
              </a:rPr>
              <a:t>ID Mapping Services</a:t>
            </a:r>
          </a:p>
        </p:txBody>
      </p:sp>
      <p:sp>
        <p:nvSpPr>
          <p:cNvPr id="68610" name="Rectangle 3"/>
          <p:cNvSpPr>
            <a:spLocks noGrp="1" noChangeArrowheads="1"/>
          </p:cNvSpPr>
          <p:nvPr>
            <p:ph idx="1"/>
          </p:nvPr>
        </p:nvSpPr>
        <p:spPr>
          <a:xfrm>
            <a:off x="107950" y="5589588"/>
            <a:ext cx="4486275" cy="863600"/>
          </a:xfrm>
        </p:spPr>
        <p:txBody>
          <a:bodyPr/>
          <a:lstStyle/>
          <a:p>
            <a:r>
              <a:rPr lang="en-US" altLang="ca-ES" smtClean="0">
                <a:latin typeface="Calibri" pitchFamily="34" charset="0"/>
                <a:ea typeface="ＭＳ Ｐゴシック" pitchFamily="34" charset="-128"/>
              </a:rPr>
              <a:t>g:Convert</a:t>
            </a:r>
          </a:p>
          <a:p>
            <a:r>
              <a:rPr lang="en-US" altLang="ca-ES" sz="1400" smtClean="0">
                <a:latin typeface="Calibri" pitchFamily="34" charset="0"/>
                <a:ea typeface="ＭＳ Ｐゴシック" pitchFamily="34" charset="-128"/>
              </a:rPr>
              <a:t>http://biit.cs.ut.ee/gprofiler/gconvert.cgi</a:t>
            </a:r>
          </a:p>
        </p:txBody>
      </p:sp>
      <p:pic>
        <p:nvPicPr>
          <p:cNvPr id="68611" name="Picture 1" descr="Screen Shot 2015-04-08 at 11.08.00 AM.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388" y="1196975"/>
            <a:ext cx="6181725"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Rectangle 3"/>
          <p:cNvSpPr txBox="1">
            <a:spLocks noChangeArrowheads="1"/>
          </p:cNvSpPr>
          <p:nvPr/>
        </p:nvSpPr>
        <p:spPr bwMode="auto">
          <a:xfrm>
            <a:off x="3779838" y="5589588"/>
            <a:ext cx="3384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ct val="20000"/>
              </a:spcBef>
              <a:buFont typeface="Arial" pitchFamily="34" charset="0"/>
              <a:buChar char="•"/>
            </a:pPr>
            <a:r>
              <a:rPr lang="en-US" altLang="ca-ES" sz="2800">
                <a:latin typeface="Calibri" pitchFamily="34" charset="0"/>
                <a:cs typeface="Calibri" pitchFamily="34" charset="0"/>
              </a:rPr>
              <a:t>Ensembl Biomart</a:t>
            </a:r>
          </a:p>
          <a:p>
            <a:pPr>
              <a:spcBef>
                <a:spcPct val="20000"/>
              </a:spcBef>
              <a:buFont typeface="Arial" pitchFamily="34" charset="0"/>
              <a:buChar char="•"/>
            </a:pPr>
            <a:r>
              <a:rPr lang="en-US" altLang="ca-ES" sz="1400">
                <a:latin typeface="Calibri" pitchFamily="34" charset="0"/>
                <a:cs typeface="Calibri" pitchFamily="34" charset="0"/>
              </a:rPr>
              <a:t>http://www.ensembl.org</a:t>
            </a:r>
          </a:p>
        </p:txBody>
      </p:sp>
      <p:cxnSp>
        <p:nvCxnSpPr>
          <p:cNvPr id="8" name="Straight Arrow Connector 7"/>
          <p:cNvCxnSpPr>
            <a:cxnSpLocks noChangeShapeType="1"/>
            <a:stCxn id="12" idx="1"/>
          </p:cNvCxnSpPr>
          <p:nvPr/>
        </p:nvCxnSpPr>
        <p:spPr bwMode="auto">
          <a:xfrm flipH="1">
            <a:off x="3074988" y="1566863"/>
            <a:ext cx="1152525" cy="78263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TextBox 11"/>
          <p:cNvSpPr txBox="1"/>
          <p:nvPr/>
        </p:nvSpPr>
        <p:spPr>
          <a:xfrm>
            <a:off x="4227513" y="1412875"/>
            <a:ext cx="3216275" cy="307975"/>
          </a:xfrm>
          <a:prstGeom prst="rect">
            <a:avLst/>
          </a:prstGeom>
          <a:noFill/>
        </p:spPr>
        <p:txBody>
          <a:bodyPr wrap="none">
            <a:spAutoFit/>
          </a:bodyPr>
          <a:lstStyle/>
          <a:p>
            <a:pPr>
              <a:defRPr/>
            </a:pPr>
            <a:r>
              <a:rPr lang="en-US" sz="1400" dirty="0">
                <a:solidFill>
                  <a:schemeClr val="tx2">
                    <a:lumMod val="60000"/>
                    <a:lumOff val="40000"/>
                  </a:schemeClr>
                </a:solidFill>
                <a:latin typeface="Calibri"/>
                <a:ea typeface="ＭＳ Ｐゴシック" charset="0"/>
                <a:cs typeface="Calibri"/>
              </a:rPr>
              <a:t>Input gene/protein/transcript IDs (mixed)</a:t>
            </a:r>
          </a:p>
        </p:txBody>
      </p:sp>
      <p:cxnSp>
        <p:nvCxnSpPr>
          <p:cNvPr id="17" name="Straight Arrow Connector 16"/>
          <p:cNvCxnSpPr>
            <a:cxnSpLocks noChangeShapeType="1"/>
          </p:cNvCxnSpPr>
          <p:nvPr/>
        </p:nvCxnSpPr>
        <p:spPr bwMode="auto">
          <a:xfrm flipH="1" flipV="1">
            <a:off x="1619250" y="2565400"/>
            <a:ext cx="2089150" cy="35877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1" name="TextBox 20"/>
          <p:cNvSpPr txBox="1"/>
          <p:nvPr/>
        </p:nvSpPr>
        <p:spPr>
          <a:xfrm>
            <a:off x="3683000" y="2760663"/>
            <a:ext cx="1462088" cy="307975"/>
          </a:xfrm>
          <a:prstGeom prst="rect">
            <a:avLst/>
          </a:prstGeom>
          <a:noFill/>
        </p:spPr>
        <p:txBody>
          <a:bodyPr wrap="none">
            <a:spAutoFit/>
          </a:bodyPr>
          <a:lstStyle/>
          <a:p>
            <a:pPr>
              <a:defRPr/>
            </a:pPr>
            <a:r>
              <a:rPr lang="en-US" sz="1400" dirty="0">
                <a:solidFill>
                  <a:schemeClr val="tx2">
                    <a:lumMod val="60000"/>
                    <a:lumOff val="40000"/>
                  </a:schemeClr>
                </a:solidFill>
                <a:latin typeface="Calibri"/>
                <a:ea typeface="ＭＳ Ｐゴシック" charset="0"/>
                <a:cs typeface="Calibri"/>
              </a:rPr>
              <a:t>Type of output ID</a:t>
            </a:r>
          </a:p>
        </p:txBody>
      </p:sp>
      <p:pic>
        <p:nvPicPr>
          <p:cNvPr id="68617" name="Picture 15" descr="Screen Shot 2015-04-08 at 11.14.56 AM.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02525" y="-38100"/>
            <a:ext cx="1606550" cy="656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Straight Arrow Connector 23"/>
          <p:cNvCxnSpPr>
            <a:cxnSpLocks noChangeShapeType="1"/>
          </p:cNvCxnSpPr>
          <p:nvPr/>
        </p:nvCxnSpPr>
        <p:spPr bwMode="auto">
          <a:xfrm flipV="1">
            <a:off x="5148263" y="2781300"/>
            <a:ext cx="419100" cy="1524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05717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normAutofit fontScale="90000"/>
          </a:bodyPr>
          <a:lstStyle/>
          <a:p>
            <a:r>
              <a:rPr lang="en-US" altLang="ca-ES" smtClean="0">
                <a:latin typeface="Calibri" pitchFamily="34" charset="0"/>
                <a:ea typeface="ＭＳ Ｐゴシック" pitchFamily="34" charset="-128"/>
              </a:rPr>
              <a:t>Beware of ambiguous ID mappings</a:t>
            </a:r>
          </a:p>
        </p:txBody>
      </p:sp>
      <p:pic>
        <p:nvPicPr>
          <p:cNvPr id="70658" name="Picture 5" descr="Screen Shot 2015-04-08 at 11.30.08 A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550" y="1557338"/>
            <a:ext cx="691515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6368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noAutofit/>
          </a:bodyPr>
          <a:lstStyle/>
          <a:p>
            <a:r>
              <a:rPr lang="en-US" altLang="ca-ES" dirty="0" smtClean="0">
                <a:latin typeface="Calibri" pitchFamily="34" charset="0"/>
                <a:ea typeface="ＭＳ Ｐゴシック" pitchFamily="34" charset="-128"/>
              </a:rPr>
              <a:t>Recommendations</a:t>
            </a:r>
          </a:p>
        </p:txBody>
      </p:sp>
      <p:sp>
        <p:nvSpPr>
          <p:cNvPr id="71682" name="Content Placeholder 2"/>
          <p:cNvSpPr>
            <a:spLocks noGrp="1"/>
          </p:cNvSpPr>
          <p:nvPr>
            <p:ph idx="1"/>
          </p:nvPr>
        </p:nvSpPr>
        <p:spPr/>
        <p:txBody>
          <a:bodyPr>
            <a:normAutofit lnSpcReduction="10000"/>
          </a:bodyPr>
          <a:lstStyle/>
          <a:p>
            <a:r>
              <a:rPr lang="en-US" altLang="ca-ES" dirty="0" smtClean="0">
                <a:latin typeface="Calibri" pitchFamily="34" charset="0"/>
                <a:ea typeface="ＭＳ Ｐゴシック" pitchFamily="34" charset="-128"/>
              </a:rPr>
              <a:t>For proteins and genes</a:t>
            </a:r>
          </a:p>
          <a:p>
            <a:pPr lvl="1"/>
            <a:r>
              <a:rPr lang="en-US" altLang="ca-ES" dirty="0" smtClean="0">
                <a:latin typeface="Calibri" pitchFamily="34" charset="0"/>
                <a:ea typeface="ＭＳ Ｐゴシック" pitchFamily="34" charset="-128"/>
              </a:rPr>
              <a:t>(doesn</a:t>
            </a:r>
            <a:r>
              <a:rPr lang="en-US" altLang="en-US" dirty="0" smtClean="0">
                <a:latin typeface="Calibri" pitchFamily="34" charset="0"/>
                <a:ea typeface="ＭＳ Ｐゴシック" pitchFamily="34" charset="-128"/>
              </a:rPr>
              <a:t>’</a:t>
            </a:r>
            <a:r>
              <a:rPr lang="en-US" altLang="ca-ES" dirty="0" smtClean="0">
                <a:latin typeface="Calibri" pitchFamily="34" charset="0"/>
                <a:ea typeface="ＭＳ Ｐゴシック" pitchFamily="34" charset="-128"/>
              </a:rPr>
              <a:t>t</a:t>
            </a:r>
            <a:r>
              <a:rPr lang="en-US" altLang="ja-JP" dirty="0" smtClean="0">
                <a:latin typeface="Calibri" pitchFamily="34" charset="0"/>
                <a:ea typeface="ＭＳ Ｐゴシック" pitchFamily="34" charset="-128"/>
              </a:rPr>
              <a:t> consider splice forms)</a:t>
            </a:r>
          </a:p>
          <a:p>
            <a:pPr lvl="1"/>
            <a:r>
              <a:rPr lang="en-US" altLang="ca-ES" dirty="0" smtClean="0">
                <a:latin typeface="Calibri" pitchFamily="34" charset="0"/>
                <a:ea typeface="ＭＳ Ｐゴシック" pitchFamily="34" charset="-128"/>
              </a:rPr>
              <a:t>Map everything to </a:t>
            </a:r>
            <a:r>
              <a:rPr lang="en-US" altLang="ca-ES" dirty="0" err="1" smtClean="0">
                <a:latin typeface="Calibri" pitchFamily="34" charset="0"/>
                <a:ea typeface="ＭＳ Ｐゴシック" pitchFamily="34" charset="-128"/>
              </a:rPr>
              <a:t>Entrez</a:t>
            </a:r>
            <a:r>
              <a:rPr lang="en-US" altLang="ca-ES" dirty="0" smtClean="0">
                <a:latin typeface="Calibri" pitchFamily="34" charset="0"/>
                <a:ea typeface="ＭＳ Ｐゴシック" pitchFamily="34" charset="-128"/>
              </a:rPr>
              <a:t> Gene IDs or Official Gene Symbols using an appropriate tool, such as R/</a:t>
            </a:r>
            <a:r>
              <a:rPr lang="en-US" altLang="ca-ES" dirty="0" err="1" smtClean="0">
                <a:latin typeface="Calibri" pitchFamily="34" charset="0"/>
                <a:ea typeface="ＭＳ Ｐゴシック" pitchFamily="34" charset="-128"/>
              </a:rPr>
              <a:t>Bioc</a:t>
            </a:r>
            <a:r>
              <a:rPr lang="en-US" altLang="ca-ES" dirty="0" smtClean="0">
                <a:latin typeface="Calibri" pitchFamily="34" charset="0"/>
                <a:ea typeface="ＭＳ Ｐゴシック" pitchFamily="34" charset="-128"/>
              </a:rPr>
              <a:t>, or a spreadsheet if no other option.</a:t>
            </a:r>
          </a:p>
          <a:p>
            <a:r>
              <a:rPr lang="en-US" altLang="ca-ES" dirty="0" smtClean="0">
                <a:latin typeface="Calibri" pitchFamily="34" charset="0"/>
                <a:ea typeface="ＭＳ Ｐゴシック" pitchFamily="34" charset="-128"/>
              </a:rPr>
              <a:t>If 100% coverage desired, manually curate missing mappings using multiple resources</a:t>
            </a:r>
          </a:p>
          <a:p>
            <a:r>
              <a:rPr lang="en-US" altLang="ca-ES" dirty="0" smtClean="0">
                <a:latin typeface="Calibri" pitchFamily="34" charset="0"/>
                <a:ea typeface="ＭＳ Ｐゴシック" pitchFamily="34" charset="-128"/>
              </a:rPr>
              <a:t>Be careful of Excel auto conversions – especially when pasting large gene lists!</a:t>
            </a:r>
          </a:p>
          <a:p>
            <a:pPr lvl="1"/>
            <a:r>
              <a:rPr lang="en-US" altLang="ca-ES" dirty="0" smtClean="0">
                <a:latin typeface="Calibri" pitchFamily="34" charset="0"/>
                <a:ea typeface="ＭＳ Ｐゴシック" pitchFamily="34" charset="-128"/>
              </a:rPr>
              <a:t>Remember to format cells as </a:t>
            </a:r>
            <a:r>
              <a:rPr lang="en-CA" altLang="en-US" dirty="0" smtClean="0">
                <a:latin typeface="Calibri" pitchFamily="34" charset="0"/>
                <a:ea typeface="ＭＳ Ｐゴシック" pitchFamily="34" charset="-128"/>
              </a:rPr>
              <a:t>‘</a:t>
            </a:r>
            <a:r>
              <a:rPr lang="en-US" altLang="ja-JP" dirty="0" smtClean="0">
                <a:latin typeface="Calibri" pitchFamily="34" charset="0"/>
                <a:ea typeface="ＭＳ Ｐゴシック" pitchFamily="34" charset="-128"/>
              </a:rPr>
              <a:t>text</a:t>
            </a:r>
            <a:r>
              <a:rPr lang="en-CA" altLang="ja-JP" dirty="0" smtClean="0">
                <a:latin typeface="Calibri" pitchFamily="34" charset="0"/>
                <a:ea typeface="ＭＳ Ｐゴシック" pitchFamily="34" charset="-128"/>
              </a:rPr>
              <a:t>’</a:t>
            </a:r>
            <a:r>
              <a:rPr lang="en-US" altLang="ja-JP" dirty="0" smtClean="0">
                <a:latin typeface="Calibri" pitchFamily="34" charset="0"/>
                <a:ea typeface="ＭＳ Ｐゴシック" pitchFamily="34" charset="-128"/>
              </a:rPr>
              <a:t> before pasting</a:t>
            </a:r>
            <a:endParaRPr lang="en-US" altLang="ca-ES" dirty="0" smtClean="0">
              <a:latin typeface="Calibri" pitchFamily="34" charset="0"/>
              <a:ea typeface="ＭＳ Ｐゴシック" pitchFamily="34" charset="-128"/>
            </a:endParaRPr>
          </a:p>
        </p:txBody>
      </p:sp>
    </p:spTree>
    <p:extLst>
      <p:ext uri="{BB962C8B-B14F-4D97-AF65-F5344CB8AC3E}">
        <p14:creationId xmlns:p14="http://schemas.microsoft.com/office/powerpoint/2010/main" val="15874431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ca-ES" dirty="0" err="1" smtClean="0"/>
              <a:t>The</a:t>
            </a:r>
            <a:r>
              <a:rPr lang="ca-ES" dirty="0" smtClean="0"/>
              <a:t> </a:t>
            </a:r>
            <a:r>
              <a:rPr lang="ca-ES" dirty="0" err="1" smtClean="0"/>
              <a:t>Gene</a:t>
            </a:r>
            <a:r>
              <a:rPr lang="ca-ES" dirty="0" smtClean="0"/>
              <a:t> </a:t>
            </a:r>
            <a:r>
              <a:rPr lang="ca-ES" dirty="0" err="1" smtClean="0"/>
              <a:t>Ontology</a:t>
            </a:r>
            <a:r>
              <a:rPr lang="ca-ES" dirty="0" smtClean="0"/>
              <a:t> (</a:t>
            </a:r>
            <a:r>
              <a:rPr lang="ca-ES" dirty="0" err="1" smtClean="0"/>
              <a:t>at</a:t>
            </a:r>
            <a:r>
              <a:rPr lang="ca-ES" dirty="0" smtClean="0"/>
              <a:t> </a:t>
            </a:r>
            <a:r>
              <a:rPr lang="ca-ES" dirty="0" err="1" smtClean="0"/>
              <a:t>last</a:t>
            </a:r>
            <a:r>
              <a:rPr lang="ca-ES" dirty="0" smtClean="0"/>
              <a:t>)</a:t>
            </a:r>
            <a:endParaRPr lang="ca-ES" dirty="0"/>
          </a:p>
        </p:txBody>
      </p:sp>
    </p:spTree>
    <p:extLst>
      <p:ext uri="{BB962C8B-B14F-4D97-AF65-F5344CB8AC3E}">
        <p14:creationId xmlns:p14="http://schemas.microsoft.com/office/powerpoint/2010/main" val="13782813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err="1" smtClean="0"/>
              <a:t>Where</a:t>
            </a:r>
            <a:r>
              <a:rPr lang="ca-ES" dirty="0" smtClean="0"/>
              <a:t> is </a:t>
            </a:r>
            <a:r>
              <a:rPr lang="ca-ES" dirty="0" err="1" smtClean="0"/>
              <a:t>pathway</a:t>
            </a:r>
            <a:r>
              <a:rPr lang="ca-ES" dirty="0" smtClean="0"/>
              <a:t> </a:t>
            </a:r>
            <a:r>
              <a:rPr lang="ca-ES" dirty="0" err="1" smtClean="0"/>
              <a:t>information</a:t>
            </a:r>
            <a:r>
              <a:rPr lang="ca-ES" dirty="0" smtClean="0"/>
              <a:t>? </a:t>
            </a:r>
            <a:endParaRPr lang="ca-ES" dirty="0"/>
          </a:p>
        </p:txBody>
      </p:sp>
      <p:sp>
        <p:nvSpPr>
          <p:cNvPr id="5" name="4 Marcador de contenido"/>
          <p:cNvSpPr>
            <a:spLocks noGrp="1"/>
          </p:cNvSpPr>
          <p:nvPr>
            <p:ph idx="1"/>
          </p:nvPr>
        </p:nvSpPr>
        <p:spPr>
          <a:xfrm>
            <a:off x="457200" y="1143000"/>
            <a:ext cx="8229600" cy="4983163"/>
          </a:xfrm>
        </p:spPr>
        <p:txBody>
          <a:bodyPr>
            <a:noAutofit/>
          </a:bodyPr>
          <a:lstStyle/>
          <a:p>
            <a:r>
              <a:rPr lang="en-US" altLang="ca-ES" sz="2800" dirty="0" smtClean="0">
                <a:solidFill>
                  <a:srgbClr val="FF0000"/>
                </a:solidFill>
                <a:latin typeface="Calibri" pitchFamily="34" charset="0"/>
              </a:rPr>
              <a:t>Pathways</a:t>
            </a:r>
            <a:endParaRPr lang="en-US" altLang="ca-ES" sz="2800" dirty="0">
              <a:solidFill>
                <a:srgbClr val="FF0000"/>
              </a:solidFill>
              <a:latin typeface="Calibri" pitchFamily="34" charset="0"/>
            </a:endParaRPr>
          </a:p>
          <a:p>
            <a:pPr lvl="1"/>
            <a:r>
              <a:rPr lang="en-US" altLang="ca-ES" sz="2400" dirty="0">
                <a:solidFill>
                  <a:srgbClr val="FF0000"/>
                </a:solidFill>
                <a:latin typeface="Calibri" pitchFamily="34" charset="0"/>
              </a:rPr>
              <a:t>Gene Ontology biological process, pathway databases e.g. </a:t>
            </a:r>
            <a:r>
              <a:rPr lang="en-US" altLang="ca-ES" sz="2400" dirty="0" err="1">
                <a:solidFill>
                  <a:srgbClr val="FF0000"/>
                </a:solidFill>
                <a:latin typeface="Calibri" pitchFamily="34" charset="0"/>
              </a:rPr>
              <a:t>Reactome</a:t>
            </a:r>
            <a:endParaRPr lang="en-US" altLang="ca-ES" sz="2400" dirty="0">
              <a:solidFill>
                <a:srgbClr val="FF0000"/>
              </a:solidFill>
              <a:latin typeface="Calibri" pitchFamily="34" charset="0"/>
            </a:endParaRPr>
          </a:p>
          <a:p>
            <a:r>
              <a:rPr lang="en-US" altLang="ca-ES" sz="2800" dirty="0">
                <a:latin typeface="Calibri" pitchFamily="34" charset="0"/>
              </a:rPr>
              <a:t>Other annotations</a:t>
            </a:r>
          </a:p>
          <a:p>
            <a:pPr lvl="1"/>
            <a:r>
              <a:rPr lang="en-US" altLang="ca-ES" sz="2400" dirty="0">
                <a:latin typeface="Calibri" pitchFamily="34" charset="0"/>
              </a:rPr>
              <a:t>Gene Ontology molecular function, cell location</a:t>
            </a:r>
          </a:p>
          <a:p>
            <a:pPr lvl="1"/>
            <a:r>
              <a:rPr lang="en-US" altLang="ca-ES" sz="2400" dirty="0">
                <a:latin typeface="Calibri" pitchFamily="34" charset="0"/>
              </a:rPr>
              <a:t>Chromosome position</a:t>
            </a:r>
          </a:p>
          <a:p>
            <a:pPr lvl="1"/>
            <a:r>
              <a:rPr lang="en-US" altLang="ca-ES" sz="2400" dirty="0">
                <a:latin typeface="Calibri" pitchFamily="34" charset="0"/>
              </a:rPr>
              <a:t>Disease association</a:t>
            </a:r>
          </a:p>
          <a:p>
            <a:pPr lvl="1"/>
            <a:r>
              <a:rPr lang="en-US" altLang="ca-ES" sz="2400" dirty="0">
                <a:latin typeface="Calibri" pitchFamily="34" charset="0"/>
              </a:rPr>
              <a:t>DNA </a:t>
            </a:r>
            <a:r>
              <a:rPr lang="en-US" altLang="ca-ES" sz="2400" dirty="0" smtClean="0">
                <a:latin typeface="Calibri" pitchFamily="34" charset="0"/>
              </a:rPr>
              <a:t>properties (</a:t>
            </a:r>
            <a:r>
              <a:rPr lang="en-US" altLang="ca-ES" sz="1800" dirty="0" smtClean="0">
                <a:latin typeface="Calibri" pitchFamily="34" charset="0"/>
              </a:rPr>
              <a:t>TF </a:t>
            </a:r>
            <a:r>
              <a:rPr lang="en-US" altLang="ca-ES" sz="1800" dirty="0">
                <a:latin typeface="Calibri" pitchFamily="34" charset="0"/>
              </a:rPr>
              <a:t>binding sites, gene structure (intron/exon), </a:t>
            </a:r>
            <a:r>
              <a:rPr lang="en-US" altLang="ca-ES" sz="1800" dirty="0" smtClean="0">
                <a:latin typeface="Calibri" pitchFamily="34" charset="0"/>
              </a:rPr>
              <a:t>SNPs, </a:t>
            </a:r>
            <a:r>
              <a:rPr lang="en-US" altLang="ca-ES" sz="2000" dirty="0" smtClean="0">
                <a:latin typeface="Calibri" pitchFamily="34" charset="0"/>
              </a:rPr>
              <a:t>…)</a:t>
            </a:r>
            <a:endParaRPr lang="en-US" altLang="ca-ES" sz="2000" dirty="0">
              <a:latin typeface="Calibri" pitchFamily="34" charset="0"/>
            </a:endParaRPr>
          </a:p>
          <a:p>
            <a:pPr lvl="1"/>
            <a:r>
              <a:rPr lang="en-US" altLang="ca-ES" sz="2400" dirty="0">
                <a:latin typeface="Calibri" pitchFamily="34" charset="0"/>
              </a:rPr>
              <a:t>Transcript </a:t>
            </a:r>
            <a:r>
              <a:rPr lang="en-US" altLang="ca-ES" sz="2400" dirty="0" smtClean="0">
                <a:latin typeface="Calibri" pitchFamily="34" charset="0"/>
              </a:rPr>
              <a:t>properties (</a:t>
            </a:r>
            <a:r>
              <a:rPr lang="en-US" altLang="ca-ES" sz="1800" dirty="0" smtClean="0">
                <a:latin typeface="Calibri" pitchFamily="34" charset="0"/>
              </a:rPr>
              <a:t>Splicing</a:t>
            </a:r>
            <a:r>
              <a:rPr lang="en-US" altLang="ca-ES" sz="1800" dirty="0">
                <a:latin typeface="Calibri" pitchFamily="34" charset="0"/>
              </a:rPr>
              <a:t>, 3</a:t>
            </a:r>
            <a:r>
              <a:rPr lang="ja-JP" altLang="en-US" sz="1800" dirty="0">
                <a:latin typeface="Calibri" pitchFamily="34" charset="0"/>
              </a:rPr>
              <a:t>’</a:t>
            </a:r>
            <a:r>
              <a:rPr lang="en-US" altLang="ja-JP" sz="1800" dirty="0">
                <a:latin typeface="Calibri" pitchFamily="34" charset="0"/>
              </a:rPr>
              <a:t> UTR, microRNA binding </a:t>
            </a:r>
            <a:r>
              <a:rPr lang="en-US" altLang="ja-JP" sz="1800" dirty="0" smtClean="0">
                <a:latin typeface="Calibri" pitchFamily="34" charset="0"/>
              </a:rPr>
              <a:t>sites, </a:t>
            </a:r>
            <a:r>
              <a:rPr lang="en-US" altLang="ja-JP" sz="2000" dirty="0" smtClean="0">
                <a:latin typeface="Calibri" pitchFamily="34" charset="0"/>
              </a:rPr>
              <a:t>…)</a:t>
            </a:r>
            <a:endParaRPr lang="en-US" altLang="ja-JP" sz="1800" dirty="0">
              <a:latin typeface="Calibri" pitchFamily="34" charset="0"/>
            </a:endParaRPr>
          </a:p>
          <a:p>
            <a:pPr lvl="1"/>
            <a:r>
              <a:rPr lang="en-US" altLang="ca-ES" sz="2400" dirty="0">
                <a:latin typeface="Calibri" pitchFamily="34" charset="0"/>
              </a:rPr>
              <a:t>Protein </a:t>
            </a:r>
            <a:r>
              <a:rPr lang="en-US" altLang="ca-ES" sz="2400" dirty="0" smtClean="0">
                <a:latin typeface="Calibri" pitchFamily="34" charset="0"/>
              </a:rPr>
              <a:t>properties (</a:t>
            </a:r>
            <a:r>
              <a:rPr lang="en-US" altLang="ca-ES" sz="1800" dirty="0" smtClean="0">
                <a:latin typeface="Calibri" pitchFamily="34" charset="0"/>
              </a:rPr>
              <a:t>Domains</a:t>
            </a:r>
            <a:r>
              <a:rPr lang="en-US" altLang="ca-ES" sz="1800" dirty="0">
                <a:latin typeface="Calibri" pitchFamily="34" charset="0"/>
              </a:rPr>
              <a:t>, </a:t>
            </a:r>
            <a:r>
              <a:rPr lang="en-US" altLang="ca-ES" sz="1800" dirty="0" smtClean="0">
                <a:latin typeface="Calibri" pitchFamily="34" charset="0"/>
              </a:rPr>
              <a:t>2ry </a:t>
            </a:r>
            <a:r>
              <a:rPr lang="en-US" altLang="ca-ES" sz="1800" dirty="0">
                <a:latin typeface="Calibri" pitchFamily="34" charset="0"/>
              </a:rPr>
              <a:t>and </a:t>
            </a:r>
            <a:r>
              <a:rPr lang="en-US" altLang="ca-ES" sz="1800" dirty="0" smtClean="0">
                <a:latin typeface="Calibri" pitchFamily="34" charset="0"/>
              </a:rPr>
              <a:t>3ry </a:t>
            </a:r>
            <a:r>
              <a:rPr lang="en-US" altLang="ca-ES" sz="1800" dirty="0">
                <a:latin typeface="Calibri" pitchFamily="34" charset="0"/>
              </a:rPr>
              <a:t>structure, PTM </a:t>
            </a:r>
            <a:r>
              <a:rPr lang="en-US" altLang="ca-ES" sz="1800" dirty="0" smtClean="0">
                <a:latin typeface="Calibri" pitchFamily="34" charset="0"/>
              </a:rPr>
              <a:t>sites</a:t>
            </a:r>
            <a:r>
              <a:rPr lang="en-US" altLang="ca-ES" sz="2000" dirty="0" smtClean="0">
                <a:latin typeface="Calibri" pitchFamily="34" charset="0"/>
              </a:rPr>
              <a:t>)</a:t>
            </a:r>
            <a:endParaRPr lang="en-US" altLang="ca-ES" sz="1800" dirty="0">
              <a:latin typeface="Calibri" pitchFamily="34" charset="0"/>
            </a:endParaRPr>
          </a:p>
          <a:p>
            <a:pPr lvl="1"/>
            <a:r>
              <a:rPr lang="en-US" altLang="ca-ES" sz="2400" dirty="0">
                <a:latin typeface="Calibri" pitchFamily="34" charset="0"/>
              </a:rPr>
              <a:t>Interactions with other genes</a:t>
            </a:r>
          </a:p>
          <a:p>
            <a:endParaRPr lang="ca-ES" sz="3600" dirty="0"/>
          </a:p>
        </p:txBody>
      </p:sp>
    </p:spTree>
    <p:extLst>
      <p:ext uri="{BB962C8B-B14F-4D97-AF65-F5344CB8AC3E}">
        <p14:creationId xmlns:p14="http://schemas.microsoft.com/office/powerpoint/2010/main" val="29959326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a:xfrm>
            <a:off x="190500" y="228600"/>
            <a:ext cx="8763000" cy="1143000"/>
          </a:xfrm>
        </p:spPr>
        <p:txBody>
          <a:bodyPr/>
          <a:lstStyle/>
          <a:p>
            <a:pPr eaLnBrk="1" hangingPunct="1"/>
            <a:r>
              <a:rPr lang="en-GB" altLang="ca-ES" smtClean="0">
                <a:latin typeface="Calibri" pitchFamily="34" charset="0"/>
              </a:rPr>
              <a:t>What is the Gene Ontology (GO)?</a:t>
            </a:r>
            <a:endParaRPr lang="en-US" altLang="ca-ES" smtClean="0">
              <a:latin typeface="Calibri" pitchFamily="34" charset="0"/>
            </a:endParaRPr>
          </a:p>
        </p:txBody>
      </p:sp>
      <p:sp>
        <p:nvSpPr>
          <p:cNvPr id="81922" name="Rectangle 3"/>
          <p:cNvSpPr>
            <a:spLocks noGrp="1" noChangeArrowheads="1"/>
          </p:cNvSpPr>
          <p:nvPr>
            <p:ph idx="1"/>
          </p:nvPr>
        </p:nvSpPr>
        <p:spPr/>
        <p:txBody>
          <a:bodyPr>
            <a:normAutofit/>
          </a:bodyPr>
          <a:lstStyle/>
          <a:p>
            <a:r>
              <a:rPr lang="en-GB" altLang="ca-ES" smtClean="0">
                <a:latin typeface="Calibri" pitchFamily="34" charset="0"/>
              </a:rPr>
              <a:t>Set of biological phrases (terms) which are applied to genes:</a:t>
            </a:r>
          </a:p>
          <a:p>
            <a:pPr lvl="1"/>
            <a:r>
              <a:rPr lang="en-GB" altLang="ca-ES" smtClean="0">
                <a:latin typeface="Calibri" pitchFamily="34" charset="0"/>
              </a:rPr>
              <a:t>protein kinase</a:t>
            </a:r>
          </a:p>
          <a:p>
            <a:pPr lvl="1"/>
            <a:r>
              <a:rPr lang="en-GB" altLang="ca-ES" smtClean="0">
                <a:latin typeface="Calibri" pitchFamily="34" charset="0"/>
              </a:rPr>
              <a:t>apoptosis</a:t>
            </a:r>
          </a:p>
          <a:p>
            <a:pPr lvl="1"/>
            <a:r>
              <a:rPr lang="en-GB" altLang="ca-ES" smtClean="0">
                <a:latin typeface="Calibri" pitchFamily="34" charset="0"/>
              </a:rPr>
              <a:t>membrane</a:t>
            </a:r>
          </a:p>
          <a:p>
            <a:r>
              <a:rPr lang="en-GB" altLang="ca-ES" smtClean="0">
                <a:latin typeface="Calibri" pitchFamily="34" charset="0"/>
              </a:rPr>
              <a:t>Dictionary: term definitions</a:t>
            </a:r>
          </a:p>
          <a:p>
            <a:r>
              <a:rPr lang="en-GB" altLang="ca-ES" smtClean="0">
                <a:latin typeface="Calibri" pitchFamily="34" charset="0"/>
              </a:rPr>
              <a:t>Ontology: A formal system for describing knowledge</a:t>
            </a:r>
          </a:p>
          <a:p>
            <a:r>
              <a:rPr lang="en-GB" altLang="ca-ES" smtClean="0">
                <a:latin typeface="Calibri" pitchFamily="34" charset="0"/>
              </a:rPr>
              <a:t>www.geneontology.org</a:t>
            </a:r>
            <a:endParaRPr lang="en-US" altLang="ca-ES" smtClean="0">
              <a:latin typeface="Calibri" pitchFamily="34" charset="0"/>
            </a:endParaRPr>
          </a:p>
        </p:txBody>
      </p:sp>
    </p:spTree>
    <p:extLst>
      <p:ext uri="{BB962C8B-B14F-4D97-AF65-F5344CB8AC3E}">
        <p14:creationId xmlns:p14="http://schemas.microsoft.com/office/powerpoint/2010/main" val="457971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r="20526"/>
          <a:stretch>
            <a:fillRect/>
          </a:stretch>
        </p:blipFill>
        <p:spPr bwMode="auto">
          <a:xfrm>
            <a:off x="5105400" y="1143000"/>
            <a:ext cx="3918836"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Rectangle 2"/>
          <p:cNvSpPr>
            <a:spLocks noGrp="1" noChangeArrowheads="1"/>
          </p:cNvSpPr>
          <p:nvPr>
            <p:ph type="title"/>
          </p:nvPr>
        </p:nvSpPr>
        <p:spPr/>
        <p:txBody>
          <a:bodyPr>
            <a:normAutofit fontScale="90000"/>
          </a:bodyPr>
          <a:lstStyle/>
          <a:p>
            <a:pPr eaLnBrk="1" hangingPunct="1"/>
            <a:r>
              <a:rPr lang="en-GB" altLang="ca-ES" smtClean="0">
                <a:latin typeface="Calibri" pitchFamily="34" charset="0"/>
              </a:rPr>
              <a:t>GO Structure</a:t>
            </a:r>
            <a:endParaRPr lang="en-US" altLang="ca-ES" smtClean="0">
              <a:latin typeface="Calibri" pitchFamily="34" charset="0"/>
            </a:endParaRPr>
          </a:p>
        </p:txBody>
      </p:sp>
      <p:sp>
        <p:nvSpPr>
          <p:cNvPr id="83971" name="Rectangle 3"/>
          <p:cNvSpPr>
            <a:spLocks noGrp="1" noChangeArrowheads="1"/>
          </p:cNvSpPr>
          <p:nvPr>
            <p:ph idx="1"/>
          </p:nvPr>
        </p:nvSpPr>
        <p:spPr>
          <a:xfrm>
            <a:off x="685800" y="1524000"/>
            <a:ext cx="3886200" cy="4572000"/>
          </a:xfrm>
        </p:spPr>
        <p:txBody>
          <a:bodyPr>
            <a:normAutofit fontScale="92500" lnSpcReduction="10000"/>
          </a:bodyPr>
          <a:lstStyle/>
          <a:p>
            <a:r>
              <a:rPr lang="en-GB" altLang="ca-ES" smtClean="0">
                <a:latin typeface="Calibri" pitchFamily="34" charset="0"/>
              </a:rPr>
              <a:t>Terms are related within a hierarchy</a:t>
            </a:r>
          </a:p>
          <a:p>
            <a:pPr lvl="1"/>
            <a:r>
              <a:rPr lang="en-GB" altLang="ca-ES" smtClean="0">
                <a:latin typeface="Calibri" pitchFamily="34" charset="0"/>
              </a:rPr>
              <a:t>is-a</a:t>
            </a:r>
          </a:p>
          <a:p>
            <a:pPr lvl="1"/>
            <a:r>
              <a:rPr lang="en-GB" altLang="ca-ES" smtClean="0">
                <a:latin typeface="Calibri" pitchFamily="34" charset="0"/>
              </a:rPr>
              <a:t>part-of</a:t>
            </a:r>
          </a:p>
          <a:p>
            <a:r>
              <a:rPr lang="en-GB" altLang="ca-ES" smtClean="0">
                <a:latin typeface="Calibri" pitchFamily="34" charset="0"/>
              </a:rPr>
              <a:t>Describes multiple levels of detail of gene function</a:t>
            </a:r>
          </a:p>
          <a:p>
            <a:r>
              <a:rPr lang="en-US" altLang="ca-ES" smtClean="0">
                <a:latin typeface="Calibri" pitchFamily="34" charset="0"/>
              </a:rPr>
              <a:t>Terms can have more than one parent or child</a:t>
            </a:r>
          </a:p>
        </p:txBody>
      </p:sp>
    </p:spTree>
    <p:extLst>
      <p:ext uri="{BB962C8B-B14F-4D97-AF65-F5344CB8AC3E}">
        <p14:creationId xmlns:p14="http://schemas.microsoft.com/office/powerpoint/2010/main" val="18327497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86017" name="Group 4"/>
          <p:cNvGrpSpPr>
            <a:grpSpLocks/>
          </p:cNvGrpSpPr>
          <p:nvPr/>
        </p:nvGrpSpPr>
        <p:grpSpPr bwMode="auto">
          <a:xfrm>
            <a:off x="7086600" y="1600200"/>
            <a:ext cx="1905000" cy="2081213"/>
            <a:chOff x="1680" y="1296"/>
            <a:chExt cx="2592" cy="2832"/>
          </a:xfrm>
        </p:grpSpPr>
        <p:pic>
          <p:nvPicPr>
            <p:cNvPr id="86024"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21" y="1392"/>
              <a:ext cx="2551" cy="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5" name="Rectangle 6"/>
            <p:cNvSpPr>
              <a:spLocks noChangeArrowheads="1"/>
            </p:cNvSpPr>
            <p:nvPr/>
          </p:nvSpPr>
          <p:spPr bwMode="auto">
            <a:xfrm>
              <a:off x="1824" y="1296"/>
              <a:ext cx="2112"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endParaRPr lang="ca-ES" altLang="ca-ES"/>
            </a:p>
          </p:txBody>
        </p:sp>
        <p:sp>
          <p:nvSpPr>
            <p:cNvPr id="86026" name="Rectangle 7"/>
            <p:cNvSpPr>
              <a:spLocks noChangeArrowheads="1"/>
            </p:cNvSpPr>
            <p:nvPr/>
          </p:nvSpPr>
          <p:spPr bwMode="auto">
            <a:xfrm>
              <a:off x="1680" y="3792"/>
              <a:ext cx="1104" cy="3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endParaRPr lang="ca-ES" altLang="ca-ES"/>
            </a:p>
          </p:txBody>
        </p:sp>
      </p:grpSp>
      <p:sp>
        <p:nvSpPr>
          <p:cNvPr id="86018" name="Rectangle 2"/>
          <p:cNvSpPr>
            <a:spLocks noGrp="1" noChangeArrowheads="1"/>
          </p:cNvSpPr>
          <p:nvPr>
            <p:ph type="title"/>
          </p:nvPr>
        </p:nvSpPr>
        <p:spPr/>
        <p:txBody>
          <a:bodyPr>
            <a:normAutofit fontScale="90000"/>
          </a:bodyPr>
          <a:lstStyle/>
          <a:p>
            <a:pPr eaLnBrk="1" hangingPunct="1"/>
            <a:r>
              <a:rPr lang="en-GB" altLang="ca-ES" dirty="0" smtClean="0">
                <a:latin typeface="Calibri" pitchFamily="34" charset="0"/>
              </a:rPr>
              <a:t>What is covered by the GO?</a:t>
            </a:r>
            <a:endParaRPr lang="en-US" altLang="ca-ES" dirty="0" smtClean="0">
              <a:latin typeface="Calibri" pitchFamily="34" charset="0"/>
            </a:endParaRPr>
          </a:p>
        </p:txBody>
      </p:sp>
      <p:sp>
        <p:nvSpPr>
          <p:cNvPr id="86019" name="Rectangle 3"/>
          <p:cNvSpPr>
            <a:spLocks noGrp="1" noChangeArrowheads="1"/>
          </p:cNvSpPr>
          <p:nvPr>
            <p:ph idx="1"/>
          </p:nvPr>
        </p:nvSpPr>
        <p:spPr>
          <a:xfrm>
            <a:off x="304800" y="1371600"/>
            <a:ext cx="7772400" cy="4572000"/>
          </a:xfrm>
        </p:spPr>
        <p:txBody>
          <a:bodyPr/>
          <a:lstStyle/>
          <a:p>
            <a:r>
              <a:rPr lang="en-GB" altLang="ca-ES" dirty="0" smtClean="0">
                <a:latin typeface="Calibri" pitchFamily="34" charset="0"/>
              </a:rPr>
              <a:t>GO terms divided into three aspects:</a:t>
            </a:r>
          </a:p>
          <a:p>
            <a:pPr lvl="1"/>
            <a:r>
              <a:rPr lang="en-US" altLang="ca-ES" dirty="0" smtClean="0">
                <a:latin typeface="Calibri" pitchFamily="34" charset="0"/>
              </a:rPr>
              <a:t>cellular component</a:t>
            </a:r>
          </a:p>
          <a:p>
            <a:pPr lvl="1"/>
            <a:r>
              <a:rPr lang="en-US" altLang="ca-ES" dirty="0" smtClean="0">
                <a:latin typeface="Calibri" pitchFamily="34" charset="0"/>
              </a:rPr>
              <a:t>molecular function</a:t>
            </a:r>
          </a:p>
          <a:p>
            <a:pPr lvl="1"/>
            <a:r>
              <a:rPr lang="en-US" altLang="ca-ES" dirty="0" smtClean="0">
                <a:latin typeface="Calibri" pitchFamily="34" charset="0"/>
              </a:rPr>
              <a:t>biological process</a:t>
            </a:r>
          </a:p>
        </p:txBody>
      </p:sp>
      <p:sp>
        <p:nvSpPr>
          <p:cNvPr id="86020" name="Text Box 9"/>
          <p:cNvSpPr txBox="1">
            <a:spLocks noChangeArrowheads="1"/>
          </p:cNvSpPr>
          <p:nvPr/>
        </p:nvSpPr>
        <p:spPr bwMode="auto">
          <a:xfrm>
            <a:off x="5105400" y="4760913"/>
            <a:ext cx="3914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en-US" altLang="ca-ES"/>
              <a:t>glucose-6-phosphate isomerase activity</a:t>
            </a:r>
          </a:p>
        </p:txBody>
      </p:sp>
      <p:pic>
        <p:nvPicPr>
          <p:cNvPr id="86021" name="Picture 6" descr="Picture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3000" y="3757613"/>
            <a:ext cx="32766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810000"/>
            <a:ext cx="3432175"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3" name="Text Box 9"/>
          <p:cNvSpPr txBox="1">
            <a:spLocks noChangeArrowheads="1"/>
          </p:cNvSpPr>
          <p:nvPr/>
        </p:nvSpPr>
        <p:spPr bwMode="auto">
          <a:xfrm>
            <a:off x="838200" y="56388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en-US" altLang="ca-ES"/>
              <a:t>Cell division</a:t>
            </a:r>
          </a:p>
        </p:txBody>
      </p:sp>
    </p:spTree>
    <p:extLst>
      <p:ext uri="{BB962C8B-B14F-4D97-AF65-F5344CB8AC3E}">
        <p14:creationId xmlns:p14="http://schemas.microsoft.com/office/powerpoint/2010/main" val="36208673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normAutofit fontScale="90000"/>
          </a:bodyPr>
          <a:lstStyle/>
          <a:p>
            <a:pPr eaLnBrk="1" hangingPunct="1"/>
            <a:r>
              <a:rPr lang="en-US" altLang="ca-ES" smtClean="0">
                <a:latin typeface="Calibri" pitchFamily="34" charset="0"/>
              </a:rPr>
              <a:t>Part 1/2: Terms</a:t>
            </a:r>
          </a:p>
        </p:txBody>
      </p:sp>
      <p:sp>
        <p:nvSpPr>
          <p:cNvPr id="88066" name="Rectangle 3"/>
          <p:cNvSpPr>
            <a:spLocks noGrp="1" noChangeArrowheads="1"/>
          </p:cNvSpPr>
          <p:nvPr>
            <p:ph idx="1"/>
          </p:nvPr>
        </p:nvSpPr>
        <p:spPr>
          <a:xfrm>
            <a:off x="685800" y="1219200"/>
            <a:ext cx="7772400" cy="2425700"/>
          </a:xfrm>
        </p:spPr>
        <p:txBody>
          <a:bodyPr>
            <a:normAutofit lnSpcReduction="10000"/>
          </a:bodyPr>
          <a:lstStyle/>
          <a:p>
            <a:r>
              <a:rPr lang="en-US" altLang="ca-ES" smtClean="0">
                <a:latin typeface="Calibri" pitchFamily="34" charset="0"/>
              </a:rPr>
              <a:t>Where do GO terms come from?</a:t>
            </a:r>
          </a:p>
          <a:p>
            <a:pPr lvl="1"/>
            <a:r>
              <a:rPr lang="en-US" altLang="ca-ES" smtClean="0">
                <a:latin typeface="Calibri" pitchFamily="34" charset="0"/>
              </a:rPr>
              <a:t>GO terms are added by editors at EBI and gene annotation database groups</a:t>
            </a:r>
          </a:p>
          <a:p>
            <a:pPr lvl="1"/>
            <a:r>
              <a:rPr lang="en-US" altLang="ca-ES" smtClean="0">
                <a:latin typeface="Calibri" pitchFamily="34" charset="0"/>
              </a:rPr>
              <a:t>Terms added by request</a:t>
            </a:r>
          </a:p>
          <a:p>
            <a:pPr lvl="1"/>
            <a:r>
              <a:rPr lang="en-US" altLang="ca-ES" smtClean="0">
                <a:latin typeface="Calibri" pitchFamily="34" charset="0"/>
              </a:rPr>
              <a:t>Experts help with major development</a:t>
            </a:r>
          </a:p>
        </p:txBody>
      </p:sp>
      <p:graphicFrame>
        <p:nvGraphicFramePr>
          <p:cNvPr id="2" name="Table 1"/>
          <p:cNvGraphicFramePr>
            <a:graphicFrameLocks noGrp="1"/>
          </p:cNvGraphicFramePr>
          <p:nvPr/>
        </p:nvGraphicFramePr>
        <p:xfrm>
          <a:off x="1187450" y="3933825"/>
          <a:ext cx="6840538" cy="1854200"/>
        </p:xfrm>
        <a:graphic>
          <a:graphicData uri="http://schemas.openxmlformats.org/drawingml/2006/table">
            <a:tbl>
              <a:tblPr firstRow="1" bandRow="1">
                <a:tableStyleId>{2D5ABB26-0587-4C30-8999-92F81FD0307C}</a:tableStyleId>
              </a:tblPr>
              <a:tblGrid>
                <a:gridCol w="2280179"/>
                <a:gridCol w="1824144"/>
                <a:gridCol w="1512119"/>
                <a:gridCol w="1224096"/>
              </a:tblGrid>
              <a:tr h="370840">
                <a:tc>
                  <a:txBody>
                    <a:bodyPr/>
                    <a:lstStyle/>
                    <a:p>
                      <a:endParaRPr lang="en-US" dirty="0"/>
                    </a:p>
                  </a:txBody>
                  <a:tcPr marL="91437" marR="91437"/>
                </a:tc>
                <a:tc>
                  <a:txBody>
                    <a:bodyPr/>
                    <a:lstStyle/>
                    <a:p>
                      <a:pPr algn="r"/>
                      <a:r>
                        <a:rPr lang="en-US" u="sng" dirty="0" smtClean="0"/>
                        <a:t>Jun 2012</a:t>
                      </a:r>
                      <a:endParaRPr lang="en-US" u="sng" dirty="0"/>
                    </a:p>
                  </a:txBody>
                  <a:tcPr marL="91437" marR="91437"/>
                </a:tc>
                <a:tc>
                  <a:txBody>
                    <a:bodyPr/>
                    <a:lstStyle/>
                    <a:p>
                      <a:pPr algn="r"/>
                      <a:r>
                        <a:rPr lang="en-US" u="sng" dirty="0" smtClean="0"/>
                        <a:t>Apr 2015</a:t>
                      </a:r>
                      <a:endParaRPr lang="en-US" u="sng" dirty="0"/>
                    </a:p>
                  </a:txBody>
                  <a:tcPr marL="91437" marR="91437"/>
                </a:tc>
                <a:tc>
                  <a:txBody>
                    <a:bodyPr/>
                    <a:lstStyle/>
                    <a:p>
                      <a:pPr algn="r"/>
                      <a:r>
                        <a:rPr lang="en-US" u="sng" dirty="0" smtClean="0"/>
                        <a:t>increase</a:t>
                      </a:r>
                      <a:endParaRPr lang="en-US" u="sng" dirty="0"/>
                    </a:p>
                  </a:txBody>
                  <a:tcPr marL="91437" marR="91437"/>
                </a:tc>
              </a:tr>
              <a:tr h="370840">
                <a:tc>
                  <a:txBody>
                    <a:bodyPr/>
                    <a:lstStyle/>
                    <a:p>
                      <a:r>
                        <a:rPr lang="en-US" dirty="0" smtClean="0"/>
                        <a:t>Biological process</a:t>
                      </a:r>
                      <a:endParaRPr lang="en-US" dirty="0"/>
                    </a:p>
                  </a:txBody>
                  <a:tcPr marL="91437" marR="91437"/>
                </a:tc>
                <a:tc>
                  <a:txBody>
                    <a:bodyPr/>
                    <a:lstStyle/>
                    <a:p>
                      <a:pPr algn="r"/>
                      <a:r>
                        <a:rPr lang="en-US" dirty="0" smtClean="0"/>
                        <a:t>23,074</a:t>
                      </a:r>
                      <a:endParaRPr lang="en-US" dirty="0"/>
                    </a:p>
                  </a:txBody>
                  <a:tcPr marL="91437" marR="91437"/>
                </a:tc>
                <a:tc>
                  <a:txBody>
                    <a:bodyPr/>
                    <a:lstStyle/>
                    <a:p>
                      <a:pPr algn="r"/>
                      <a:r>
                        <a:rPr lang="en-US" dirty="0" smtClean="0"/>
                        <a:t>28,158</a:t>
                      </a:r>
                      <a:endParaRPr lang="en-US" dirty="0"/>
                    </a:p>
                  </a:txBody>
                  <a:tcPr marL="91437" marR="91437"/>
                </a:tc>
                <a:tc>
                  <a:txBody>
                    <a:bodyPr/>
                    <a:lstStyle/>
                    <a:p>
                      <a:pPr algn="r"/>
                      <a:r>
                        <a:rPr lang="en-US" dirty="0" smtClean="0"/>
                        <a:t>22%</a:t>
                      </a:r>
                      <a:endParaRPr lang="en-US" dirty="0"/>
                    </a:p>
                  </a:txBody>
                  <a:tcPr marL="91437" marR="91437"/>
                </a:tc>
              </a:tr>
              <a:tr h="370840">
                <a:tc>
                  <a:txBody>
                    <a:bodyPr/>
                    <a:lstStyle/>
                    <a:p>
                      <a:r>
                        <a:rPr lang="en-US" dirty="0" smtClean="0"/>
                        <a:t>Molecular function</a:t>
                      </a:r>
                    </a:p>
                  </a:txBody>
                  <a:tcPr marL="91437" marR="91437"/>
                </a:tc>
                <a:tc>
                  <a:txBody>
                    <a:bodyPr/>
                    <a:lstStyle/>
                    <a:p>
                      <a:pPr algn="r"/>
                      <a:r>
                        <a:rPr lang="en-US" dirty="0" smtClean="0"/>
                        <a:t>9,392</a:t>
                      </a:r>
                      <a:endParaRPr lang="en-US" dirty="0"/>
                    </a:p>
                  </a:txBody>
                  <a:tcPr marL="91437" marR="91437"/>
                </a:tc>
                <a:tc>
                  <a:txBody>
                    <a:bodyPr/>
                    <a:lstStyle/>
                    <a:p>
                      <a:pPr algn="r"/>
                      <a:r>
                        <a:rPr lang="en-US" dirty="0" smtClean="0"/>
                        <a:t>10,835</a:t>
                      </a:r>
                      <a:endParaRPr lang="en-US" dirty="0"/>
                    </a:p>
                  </a:txBody>
                  <a:tcPr marL="91437" marR="91437"/>
                </a:tc>
                <a:tc>
                  <a:txBody>
                    <a:bodyPr/>
                    <a:lstStyle/>
                    <a:p>
                      <a:pPr algn="r"/>
                      <a:r>
                        <a:rPr lang="en-US" dirty="0" smtClean="0"/>
                        <a:t>15%</a:t>
                      </a:r>
                      <a:endParaRPr lang="en-US" dirty="0"/>
                    </a:p>
                  </a:txBody>
                  <a:tcPr marL="91437" marR="91437"/>
                </a:tc>
              </a:tr>
              <a:tr h="370840">
                <a:tc>
                  <a:txBody>
                    <a:bodyPr/>
                    <a:lstStyle/>
                    <a:p>
                      <a:r>
                        <a:rPr lang="en-US" dirty="0" smtClean="0"/>
                        <a:t>Cellular component</a:t>
                      </a:r>
                      <a:endParaRPr lang="en-US" dirty="0"/>
                    </a:p>
                  </a:txBody>
                  <a:tcPr marL="91437" marR="91437"/>
                </a:tc>
                <a:tc>
                  <a:txBody>
                    <a:bodyPr/>
                    <a:lstStyle/>
                    <a:p>
                      <a:pPr algn="r"/>
                      <a:r>
                        <a:rPr lang="en-US" dirty="0" smtClean="0"/>
                        <a:t>2,994</a:t>
                      </a:r>
                      <a:endParaRPr lang="en-US" dirty="0"/>
                    </a:p>
                  </a:txBody>
                  <a:tcPr marL="91437" marR="91437"/>
                </a:tc>
                <a:tc>
                  <a:txBody>
                    <a:bodyPr/>
                    <a:lstStyle/>
                    <a:p>
                      <a:pPr algn="r"/>
                      <a:r>
                        <a:rPr lang="en-US" dirty="0" smtClean="0"/>
                        <a:t>3,903</a:t>
                      </a:r>
                      <a:endParaRPr lang="en-US" dirty="0"/>
                    </a:p>
                  </a:txBody>
                  <a:tcPr marL="91437" marR="91437"/>
                </a:tc>
                <a:tc>
                  <a:txBody>
                    <a:bodyPr/>
                    <a:lstStyle/>
                    <a:p>
                      <a:pPr algn="r"/>
                      <a:r>
                        <a:rPr lang="en-US" dirty="0" smtClean="0"/>
                        <a:t>30%</a:t>
                      </a:r>
                      <a:endParaRPr lang="en-US" dirty="0"/>
                    </a:p>
                  </a:txBody>
                  <a:tcPr marL="91437" marR="91437"/>
                </a:tc>
              </a:tr>
              <a:tr h="370840">
                <a:tc>
                  <a:txBody>
                    <a:bodyPr/>
                    <a:lstStyle/>
                    <a:p>
                      <a:r>
                        <a:rPr lang="en-US" b="1" dirty="0" smtClean="0"/>
                        <a:t>total</a:t>
                      </a:r>
                      <a:endParaRPr lang="en-US" b="1" dirty="0"/>
                    </a:p>
                  </a:txBody>
                  <a:tcPr marL="91437" marR="91437"/>
                </a:tc>
                <a:tc>
                  <a:txBody>
                    <a:bodyPr/>
                    <a:lstStyle/>
                    <a:p>
                      <a:pPr algn="r"/>
                      <a:r>
                        <a:rPr lang="en-US" b="1" dirty="0" smtClean="0"/>
                        <a:t>37,104</a:t>
                      </a:r>
                      <a:endParaRPr lang="en-US" b="1" dirty="0"/>
                    </a:p>
                  </a:txBody>
                  <a:tcPr marL="91437" marR="91437"/>
                </a:tc>
                <a:tc>
                  <a:txBody>
                    <a:bodyPr/>
                    <a:lstStyle/>
                    <a:p>
                      <a:pPr algn="r"/>
                      <a:r>
                        <a:rPr lang="en-US" b="1" dirty="0" smtClean="0"/>
                        <a:t>42,896</a:t>
                      </a:r>
                      <a:endParaRPr lang="en-US" b="1" dirty="0"/>
                    </a:p>
                  </a:txBody>
                  <a:tcPr marL="91437" marR="91437"/>
                </a:tc>
                <a:tc>
                  <a:txBody>
                    <a:bodyPr/>
                    <a:lstStyle/>
                    <a:p>
                      <a:pPr algn="r"/>
                      <a:r>
                        <a:rPr lang="en-US" b="1" dirty="0" smtClean="0"/>
                        <a:t>16%</a:t>
                      </a:r>
                      <a:endParaRPr lang="en-US" b="1" dirty="0"/>
                    </a:p>
                  </a:txBody>
                  <a:tcPr marL="91437" marR="91437"/>
                </a:tc>
              </a:tr>
            </a:tbl>
          </a:graphicData>
        </a:graphic>
      </p:graphicFrame>
    </p:spTree>
    <p:extLst>
      <p:ext uri="{BB962C8B-B14F-4D97-AF65-F5344CB8AC3E}">
        <p14:creationId xmlns:p14="http://schemas.microsoft.com/office/powerpoint/2010/main" val="8357151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7 Título"/>
          <p:cNvSpPr>
            <a:spLocks noGrp="1"/>
          </p:cNvSpPr>
          <p:nvPr>
            <p:ph type="title"/>
          </p:nvPr>
        </p:nvSpPr>
        <p:spPr>
          <a:xfrm>
            <a:off x="228600" y="152400"/>
            <a:ext cx="8686800" cy="735013"/>
          </a:xfrm>
        </p:spPr>
        <p:txBody>
          <a:bodyPr>
            <a:normAutofit/>
          </a:bodyPr>
          <a:lstStyle/>
          <a:p>
            <a:r>
              <a:rPr lang="ca-ES" sz="3200" i="1" dirty="0" smtClean="0"/>
              <a:t>(Bio)</a:t>
            </a:r>
            <a:r>
              <a:rPr lang="ca-ES" sz="3200" i="1" dirty="0" err="1" smtClean="0"/>
              <a:t>Statistics</a:t>
            </a:r>
            <a:r>
              <a:rPr lang="ca-ES" sz="3200" i="1" dirty="0" smtClean="0"/>
              <a:t> </a:t>
            </a:r>
            <a:r>
              <a:rPr lang="ca-ES" sz="3200" i="1" dirty="0" err="1" smtClean="0"/>
              <a:t>and</a:t>
            </a:r>
            <a:r>
              <a:rPr lang="ca-ES" sz="3200" i="1" dirty="0" smtClean="0"/>
              <a:t> </a:t>
            </a:r>
            <a:r>
              <a:rPr lang="ca-ES" sz="3200" i="1" dirty="0" err="1" smtClean="0"/>
              <a:t>Bioinformatics</a:t>
            </a:r>
            <a:r>
              <a:rPr lang="ca-ES" sz="3200" i="1" dirty="0" smtClean="0"/>
              <a:t> </a:t>
            </a:r>
            <a:r>
              <a:rPr lang="ca-ES" sz="3200" i="1" dirty="0" err="1" smtClean="0"/>
              <a:t>Research</a:t>
            </a:r>
            <a:r>
              <a:rPr lang="ca-ES" sz="3200" i="1" dirty="0" smtClean="0"/>
              <a:t> </a:t>
            </a:r>
            <a:r>
              <a:rPr lang="ca-ES" sz="3200" i="1" dirty="0" err="1" smtClean="0"/>
              <a:t>groups</a:t>
            </a:r>
            <a:endParaRPr lang="ca-ES" sz="3200" i="1" dirty="0"/>
          </a:p>
        </p:txBody>
      </p:sp>
      <p:pic>
        <p:nvPicPr>
          <p:cNvPr id="117762" name="Picture 2"/>
          <p:cNvPicPr>
            <a:picLocks noChangeAspect="1" noChangeArrowheads="1"/>
          </p:cNvPicPr>
          <p:nvPr/>
        </p:nvPicPr>
        <p:blipFill>
          <a:blip r:embed="rId2" cstate="print"/>
          <a:srcRect/>
          <a:stretch>
            <a:fillRect/>
          </a:stretch>
        </p:blipFill>
        <p:spPr bwMode="auto">
          <a:xfrm>
            <a:off x="152401" y="1219200"/>
            <a:ext cx="4343400" cy="3094513"/>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4023" y="1828800"/>
            <a:ext cx="4343400" cy="455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016469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90500" y="228600"/>
            <a:ext cx="8763000" cy="838200"/>
          </a:xfrm>
        </p:spPr>
        <p:txBody>
          <a:bodyPr/>
          <a:lstStyle/>
          <a:p>
            <a:pPr eaLnBrk="1" hangingPunct="1"/>
            <a:r>
              <a:rPr lang="en-GB" altLang="ca-ES" dirty="0" smtClean="0">
                <a:latin typeface="Calibri" pitchFamily="34" charset="0"/>
              </a:rPr>
              <a:t>Part 2/2: Annotations</a:t>
            </a:r>
            <a:endParaRPr lang="en-US" altLang="ca-ES" dirty="0" smtClean="0">
              <a:latin typeface="Calibri" pitchFamily="34" charset="0"/>
            </a:endParaRPr>
          </a:p>
        </p:txBody>
      </p:sp>
      <p:sp>
        <p:nvSpPr>
          <p:cNvPr id="90113" name="Rectangle 3"/>
          <p:cNvSpPr>
            <a:spLocks noGrp="1" noChangeArrowheads="1"/>
          </p:cNvSpPr>
          <p:nvPr>
            <p:ph idx="1"/>
          </p:nvPr>
        </p:nvSpPr>
        <p:spPr/>
        <p:txBody>
          <a:bodyPr/>
          <a:lstStyle/>
          <a:p>
            <a:r>
              <a:rPr lang="en-GB" altLang="ca-ES" smtClean="0">
                <a:latin typeface="Calibri" pitchFamily="34" charset="0"/>
              </a:rPr>
              <a:t>Genes are linked, or associated, with GO terms by trained curators at genome databases</a:t>
            </a:r>
          </a:p>
          <a:p>
            <a:pPr lvl="1"/>
            <a:r>
              <a:rPr lang="en-GB" altLang="ca-ES" smtClean="0">
                <a:latin typeface="Calibri" pitchFamily="34" charset="0"/>
              </a:rPr>
              <a:t>Known as </a:t>
            </a:r>
            <a:r>
              <a:rPr lang="en-GB" altLang="en-US" smtClean="0">
                <a:latin typeface="Calibri" pitchFamily="34" charset="0"/>
              </a:rPr>
              <a:t>‘</a:t>
            </a:r>
            <a:r>
              <a:rPr lang="en-GB" altLang="ca-ES" smtClean="0">
                <a:latin typeface="Calibri" pitchFamily="34" charset="0"/>
              </a:rPr>
              <a:t>gene associations</a:t>
            </a:r>
            <a:r>
              <a:rPr lang="en-GB" altLang="en-US" smtClean="0">
                <a:latin typeface="Calibri" pitchFamily="34" charset="0"/>
              </a:rPr>
              <a:t>’</a:t>
            </a:r>
            <a:r>
              <a:rPr lang="en-GB" altLang="ca-ES" smtClean="0">
                <a:latin typeface="Calibri" pitchFamily="34" charset="0"/>
              </a:rPr>
              <a:t> or GO annotations</a:t>
            </a:r>
          </a:p>
          <a:p>
            <a:pPr lvl="1"/>
            <a:r>
              <a:rPr lang="en-GB" altLang="ca-ES" smtClean="0">
                <a:latin typeface="Calibri" pitchFamily="34" charset="0"/>
              </a:rPr>
              <a:t>Multiple annotations per gene </a:t>
            </a:r>
          </a:p>
          <a:p>
            <a:r>
              <a:rPr lang="en-GB" altLang="ca-ES" smtClean="0">
                <a:latin typeface="Calibri" pitchFamily="34" charset="0"/>
              </a:rPr>
              <a:t>Some GO annotations created automatically (without human review)</a:t>
            </a:r>
            <a:endParaRPr lang="en-US" altLang="ca-ES" smtClean="0">
              <a:latin typeface="Calibri" pitchFamily="34" charset="0"/>
            </a:endParaRPr>
          </a:p>
        </p:txBody>
      </p:sp>
    </p:spTree>
    <p:extLst>
      <p:ext uri="{BB962C8B-B14F-4D97-AF65-F5344CB8AC3E}">
        <p14:creationId xmlns:p14="http://schemas.microsoft.com/office/powerpoint/2010/main" val="15579223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p:txBody>
          <a:bodyPr>
            <a:noAutofit/>
          </a:bodyPr>
          <a:lstStyle/>
          <a:p>
            <a:pPr eaLnBrk="1" hangingPunct="1"/>
            <a:r>
              <a:rPr lang="en-US" altLang="ca-ES" dirty="0" smtClean="0">
                <a:latin typeface="Calibri" pitchFamily="34" charset="0"/>
              </a:rPr>
              <a:t>Annotation Sources</a:t>
            </a:r>
          </a:p>
        </p:txBody>
      </p:sp>
      <p:sp>
        <p:nvSpPr>
          <p:cNvPr id="93186" name="Rectangle 3"/>
          <p:cNvSpPr>
            <a:spLocks noGrp="1" noChangeArrowheads="1"/>
          </p:cNvSpPr>
          <p:nvPr>
            <p:ph idx="1"/>
          </p:nvPr>
        </p:nvSpPr>
        <p:spPr>
          <a:xfrm>
            <a:off x="685800" y="1143000"/>
            <a:ext cx="8305800" cy="4724400"/>
          </a:xfrm>
        </p:spPr>
        <p:txBody>
          <a:bodyPr>
            <a:normAutofit lnSpcReduction="10000"/>
          </a:bodyPr>
          <a:lstStyle/>
          <a:p>
            <a:r>
              <a:rPr lang="en-US" altLang="ca-ES" smtClean="0">
                <a:latin typeface="Calibri" pitchFamily="34" charset="0"/>
              </a:rPr>
              <a:t>Manual annotation</a:t>
            </a:r>
          </a:p>
          <a:p>
            <a:pPr lvl="1"/>
            <a:r>
              <a:rPr lang="en-US" altLang="ca-ES" smtClean="0">
                <a:latin typeface="Calibri" pitchFamily="34" charset="0"/>
              </a:rPr>
              <a:t>Curated by scientists</a:t>
            </a:r>
          </a:p>
          <a:p>
            <a:pPr lvl="2"/>
            <a:r>
              <a:rPr lang="en-US" altLang="ca-ES" smtClean="0">
                <a:latin typeface="Calibri" pitchFamily="34" charset="0"/>
              </a:rPr>
              <a:t>High quality</a:t>
            </a:r>
          </a:p>
          <a:p>
            <a:pPr lvl="2"/>
            <a:r>
              <a:rPr lang="en-US" altLang="ca-ES" smtClean="0">
                <a:latin typeface="Calibri" pitchFamily="34" charset="0"/>
              </a:rPr>
              <a:t>Small number (time-consuming to create)</a:t>
            </a:r>
          </a:p>
          <a:p>
            <a:pPr lvl="1"/>
            <a:r>
              <a:rPr lang="en-US" altLang="ca-ES" smtClean="0">
                <a:latin typeface="Calibri" pitchFamily="34" charset="0"/>
              </a:rPr>
              <a:t>Reviewed computational analysis</a:t>
            </a:r>
          </a:p>
          <a:p>
            <a:r>
              <a:rPr lang="en-US" altLang="ca-ES" smtClean="0">
                <a:latin typeface="Calibri" pitchFamily="34" charset="0"/>
              </a:rPr>
              <a:t>Electronic annotation</a:t>
            </a:r>
          </a:p>
          <a:p>
            <a:pPr lvl="1"/>
            <a:r>
              <a:rPr lang="en-US" altLang="ca-ES" smtClean="0">
                <a:latin typeface="Calibri" pitchFamily="34" charset="0"/>
              </a:rPr>
              <a:t>Annotation derived without human validation</a:t>
            </a:r>
          </a:p>
          <a:p>
            <a:pPr lvl="2"/>
            <a:r>
              <a:rPr lang="en-US" altLang="ca-ES" smtClean="0">
                <a:latin typeface="Calibri" pitchFamily="34" charset="0"/>
              </a:rPr>
              <a:t>Computational predictions (accuracy varies)</a:t>
            </a:r>
          </a:p>
          <a:p>
            <a:pPr lvl="2"/>
            <a:r>
              <a:rPr lang="en-US" altLang="ca-ES" smtClean="0">
                <a:latin typeface="Calibri" pitchFamily="34" charset="0"/>
              </a:rPr>
              <a:t>Lower </a:t>
            </a:r>
            <a:r>
              <a:rPr lang="ja-JP" altLang="en-US" smtClean="0">
                <a:latin typeface="Calibri" pitchFamily="34" charset="0"/>
              </a:rPr>
              <a:t>‘</a:t>
            </a:r>
            <a:r>
              <a:rPr lang="en-US" altLang="ja-JP" smtClean="0">
                <a:latin typeface="Calibri" pitchFamily="34" charset="0"/>
              </a:rPr>
              <a:t>quality</a:t>
            </a:r>
            <a:r>
              <a:rPr lang="ja-JP" altLang="en-US" smtClean="0">
                <a:latin typeface="Calibri" pitchFamily="34" charset="0"/>
              </a:rPr>
              <a:t>’</a:t>
            </a:r>
            <a:r>
              <a:rPr lang="en-US" altLang="ja-JP" smtClean="0">
                <a:latin typeface="Calibri" pitchFamily="34" charset="0"/>
              </a:rPr>
              <a:t> than manual codes</a:t>
            </a:r>
          </a:p>
          <a:p>
            <a:r>
              <a:rPr lang="en-US" altLang="ca-ES" smtClean="0">
                <a:latin typeface="Calibri" pitchFamily="34" charset="0"/>
              </a:rPr>
              <a:t>Key point: be aware of annotation origin </a:t>
            </a:r>
          </a:p>
          <a:p>
            <a:endParaRPr lang="en-US" altLang="ca-ES" smtClean="0">
              <a:latin typeface="Calibri" pitchFamily="34" charset="0"/>
            </a:endParaRPr>
          </a:p>
        </p:txBody>
      </p:sp>
    </p:spTree>
    <p:extLst>
      <p:ext uri="{BB962C8B-B14F-4D97-AF65-F5344CB8AC3E}">
        <p14:creationId xmlns:p14="http://schemas.microsoft.com/office/powerpoint/2010/main" val="9694520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noAutofit/>
          </a:bodyPr>
          <a:lstStyle/>
          <a:p>
            <a:pPr eaLnBrk="1" hangingPunct="1"/>
            <a:r>
              <a:rPr lang="en-US" altLang="ca-ES" dirty="0" smtClean="0">
                <a:latin typeface="Calibri" pitchFamily="34" charset="0"/>
              </a:rPr>
              <a:t>Evidence Types</a:t>
            </a:r>
          </a:p>
        </p:txBody>
      </p:sp>
      <p:sp>
        <p:nvSpPr>
          <p:cNvPr id="95234" name="Rectangle 4"/>
          <p:cNvSpPr>
            <a:spLocks noChangeArrowheads="1"/>
          </p:cNvSpPr>
          <p:nvPr/>
        </p:nvSpPr>
        <p:spPr bwMode="auto">
          <a:xfrm>
            <a:off x="1066800" y="1371600"/>
            <a:ext cx="4419600" cy="15240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sz="2400">
                <a:solidFill>
                  <a:schemeClr val="tx1"/>
                </a:solidFill>
                <a:latin typeface="Arial" pitchFamily="34" charset="0"/>
                <a:ea typeface="MS PGothic" pitchFamily="34" charset="-128"/>
              </a:defRPr>
            </a:lvl1pPr>
            <a:lvl2pPr marL="800100" indent="-34290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Experimental Evidence Codes</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EXP: Inferred from Experiment</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IDA: Inferred from Direct Assay</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IPI: Inferred from Physical Interaction</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IMP: Inferred from Mutant Phenotype</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IGI: Inferred from Genetic Interaction</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IEP: Inferred from Expression Pattern</a:t>
            </a:r>
          </a:p>
        </p:txBody>
      </p:sp>
      <p:pic>
        <p:nvPicPr>
          <p:cNvPr id="9523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3810000"/>
            <a:ext cx="1077913"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6" name="Rectangle 3"/>
          <p:cNvSpPr>
            <a:spLocks noChangeArrowheads="1"/>
          </p:cNvSpPr>
          <p:nvPr/>
        </p:nvSpPr>
        <p:spPr bwMode="auto">
          <a:xfrm>
            <a:off x="1066800" y="5029200"/>
            <a:ext cx="7162800" cy="762000"/>
          </a:xfrm>
          <a:prstGeom prst="rect">
            <a:avLst/>
          </a:prstGeom>
          <a:noFill/>
          <a:ln w="254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endParaRPr lang="ca-ES" altLang="ca-ES"/>
          </a:p>
        </p:txBody>
      </p:sp>
      <p:sp>
        <p:nvSpPr>
          <p:cNvPr id="95237" name="Text Box 7"/>
          <p:cNvSpPr txBox="1">
            <a:spLocks noChangeArrowheads="1"/>
          </p:cNvSpPr>
          <p:nvPr/>
        </p:nvSpPr>
        <p:spPr bwMode="auto">
          <a:xfrm>
            <a:off x="1066800" y="5219700"/>
            <a:ext cx="56388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79413" indent="-379413"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lnSpc>
                <a:spcPct val="90000"/>
              </a:lnSpc>
              <a:spcBef>
                <a:spcPct val="20000"/>
              </a:spcBef>
              <a:buClr>
                <a:schemeClr val="bg2"/>
              </a:buClr>
              <a:buFontTx/>
              <a:buChar char="•"/>
            </a:pPr>
            <a:r>
              <a:rPr lang="en-US" altLang="ca-ES" sz="2000" b="1">
                <a:solidFill>
                  <a:schemeClr val="accent2"/>
                </a:solidFill>
                <a:latin typeface="Trebuchet MS" pitchFamily="34" charset="0"/>
              </a:rPr>
              <a:t>IEA</a:t>
            </a:r>
            <a:r>
              <a:rPr lang="en-US" altLang="ca-ES" sz="2000">
                <a:solidFill>
                  <a:schemeClr val="accent2"/>
                </a:solidFill>
                <a:latin typeface="Trebuchet MS" pitchFamily="34" charset="0"/>
              </a:rPr>
              <a:t>: Inferred from electronic annotation</a:t>
            </a:r>
            <a:endParaRPr lang="en-US" altLang="ca-ES" sz="2000">
              <a:solidFill>
                <a:schemeClr val="bg2"/>
              </a:solidFill>
              <a:latin typeface="Comic Sans MS" pitchFamily="66" charset="0"/>
            </a:endParaRPr>
          </a:p>
          <a:p>
            <a:pPr eaLnBrk="1" hangingPunct="1">
              <a:spcBef>
                <a:spcPct val="50000"/>
              </a:spcBef>
              <a:buFontTx/>
              <a:buChar char="•"/>
            </a:pPr>
            <a:endParaRPr lang="en-US" altLang="ca-ES"/>
          </a:p>
        </p:txBody>
      </p:sp>
      <p:pic>
        <p:nvPicPr>
          <p:cNvPr id="95239" name="Picture 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6600" y="5118100"/>
            <a:ext cx="5270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0" name="Picture 1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4400" y="3429000"/>
            <a:ext cx="755650"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41" name="Rectangle 4"/>
          <p:cNvSpPr>
            <a:spLocks noChangeArrowheads="1"/>
          </p:cNvSpPr>
          <p:nvPr/>
        </p:nvSpPr>
        <p:spPr bwMode="auto">
          <a:xfrm>
            <a:off x="5715000" y="1371600"/>
            <a:ext cx="2514600" cy="35052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sz="2400">
                <a:solidFill>
                  <a:schemeClr val="tx1"/>
                </a:solidFill>
                <a:latin typeface="Arial" pitchFamily="34" charset="0"/>
                <a:ea typeface="MS PGothic" pitchFamily="34" charset="-128"/>
              </a:defRPr>
            </a:lvl1pPr>
            <a:lvl2pPr marL="800100" indent="-34290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Author Statement Evidence Codes</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TAS: Traceable Author Statement</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NAS: Non-traceable Author Statement</a:t>
            </a:r>
          </a:p>
          <a:p>
            <a:pPr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Curator Statement Evidence Codes</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IC: Inferred by Curator</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ND: No biological Data available</a:t>
            </a:r>
          </a:p>
        </p:txBody>
      </p:sp>
      <p:sp>
        <p:nvSpPr>
          <p:cNvPr id="95242" name="Rectangle 4"/>
          <p:cNvSpPr>
            <a:spLocks noChangeArrowheads="1"/>
          </p:cNvSpPr>
          <p:nvPr/>
        </p:nvSpPr>
        <p:spPr bwMode="auto">
          <a:xfrm>
            <a:off x="1066800" y="3048000"/>
            <a:ext cx="4419600" cy="1828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sz="2400">
                <a:solidFill>
                  <a:schemeClr val="tx1"/>
                </a:solidFill>
                <a:latin typeface="Arial" pitchFamily="34" charset="0"/>
                <a:ea typeface="MS PGothic" pitchFamily="34" charset="-128"/>
              </a:defRPr>
            </a:lvl1pPr>
            <a:lvl2pPr marL="800100" indent="-34290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lnSpc>
                <a:spcPct val="90000"/>
              </a:lnSpc>
              <a:spcBef>
                <a:spcPct val="20000"/>
              </a:spcBef>
              <a:buClr>
                <a:schemeClr val="tx2"/>
              </a:buClr>
              <a:buFontTx/>
              <a:buChar char="•"/>
            </a:pPr>
            <a:r>
              <a:rPr lang="en-US" altLang="ca-ES" sz="1200" dirty="0">
                <a:solidFill>
                  <a:schemeClr val="accent2"/>
                </a:solidFill>
                <a:latin typeface="Trebuchet MS" pitchFamily="34" charset="0"/>
              </a:rPr>
              <a:t>Computational Analysis Evidence Codes</a:t>
            </a:r>
          </a:p>
          <a:p>
            <a:pPr lvl="1" algn="l" eaLnBrk="1" hangingPunct="1">
              <a:lnSpc>
                <a:spcPct val="90000"/>
              </a:lnSpc>
              <a:spcBef>
                <a:spcPct val="20000"/>
              </a:spcBef>
              <a:buClr>
                <a:schemeClr val="tx2"/>
              </a:buClr>
              <a:buFontTx/>
              <a:buChar char="•"/>
            </a:pPr>
            <a:r>
              <a:rPr lang="en-US" altLang="ca-ES" sz="1200" dirty="0">
                <a:solidFill>
                  <a:schemeClr val="accent2"/>
                </a:solidFill>
                <a:latin typeface="Trebuchet MS" pitchFamily="34" charset="0"/>
              </a:rPr>
              <a:t>ISS: Inferred from Sequence or Structural Similarity</a:t>
            </a:r>
          </a:p>
          <a:p>
            <a:pPr lvl="1" algn="l" eaLnBrk="1" hangingPunct="1">
              <a:lnSpc>
                <a:spcPct val="90000"/>
              </a:lnSpc>
              <a:spcBef>
                <a:spcPct val="20000"/>
              </a:spcBef>
              <a:buClr>
                <a:schemeClr val="tx2"/>
              </a:buClr>
              <a:buFontTx/>
              <a:buChar char="•"/>
            </a:pPr>
            <a:r>
              <a:rPr lang="en-US" altLang="ca-ES" sz="1200" dirty="0">
                <a:solidFill>
                  <a:schemeClr val="accent2"/>
                </a:solidFill>
                <a:latin typeface="Trebuchet MS" pitchFamily="34" charset="0"/>
              </a:rPr>
              <a:t>ISO: Inferred from Sequence </a:t>
            </a:r>
            <a:r>
              <a:rPr lang="en-US" altLang="ca-ES" sz="1200" dirty="0" err="1">
                <a:solidFill>
                  <a:schemeClr val="accent2"/>
                </a:solidFill>
                <a:latin typeface="Trebuchet MS" pitchFamily="34" charset="0"/>
              </a:rPr>
              <a:t>Orthology</a:t>
            </a:r>
            <a:endParaRPr lang="en-US" altLang="ca-ES" sz="1200" dirty="0">
              <a:solidFill>
                <a:schemeClr val="accent2"/>
              </a:solidFill>
              <a:latin typeface="Trebuchet MS" pitchFamily="34" charset="0"/>
            </a:endParaRPr>
          </a:p>
          <a:p>
            <a:pPr lvl="1" algn="l" eaLnBrk="1" hangingPunct="1">
              <a:lnSpc>
                <a:spcPct val="90000"/>
              </a:lnSpc>
              <a:spcBef>
                <a:spcPct val="20000"/>
              </a:spcBef>
              <a:buClr>
                <a:schemeClr val="tx2"/>
              </a:buClr>
              <a:buFontTx/>
              <a:buChar char="•"/>
            </a:pPr>
            <a:r>
              <a:rPr lang="en-US" altLang="ca-ES" sz="1200" dirty="0">
                <a:solidFill>
                  <a:schemeClr val="accent2"/>
                </a:solidFill>
                <a:latin typeface="Trebuchet MS" pitchFamily="34" charset="0"/>
              </a:rPr>
              <a:t>ISA: Inferred from Sequence Alignment</a:t>
            </a:r>
          </a:p>
          <a:p>
            <a:pPr lvl="1" algn="l" eaLnBrk="1" hangingPunct="1">
              <a:lnSpc>
                <a:spcPct val="90000"/>
              </a:lnSpc>
              <a:spcBef>
                <a:spcPct val="20000"/>
              </a:spcBef>
              <a:buClr>
                <a:schemeClr val="tx2"/>
              </a:buClr>
              <a:buFontTx/>
              <a:buChar char="•"/>
            </a:pPr>
            <a:r>
              <a:rPr lang="en-US" altLang="ca-ES" sz="1200" dirty="0">
                <a:solidFill>
                  <a:schemeClr val="accent2"/>
                </a:solidFill>
                <a:latin typeface="Trebuchet MS" pitchFamily="34" charset="0"/>
              </a:rPr>
              <a:t>ISM: Inferred from Sequence Model</a:t>
            </a:r>
          </a:p>
          <a:p>
            <a:pPr lvl="1" algn="l" eaLnBrk="1" hangingPunct="1">
              <a:lnSpc>
                <a:spcPct val="90000"/>
              </a:lnSpc>
              <a:spcBef>
                <a:spcPct val="20000"/>
              </a:spcBef>
              <a:buClr>
                <a:schemeClr val="tx2"/>
              </a:buClr>
              <a:buFontTx/>
              <a:buChar char="•"/>
            </a:pPr>
            <a:r>
              <a:rPr lang="en-US" altLang="ca-ES" sz="1200" dirty="0">
                <a:solidFill>
                  <a:schemeClr val="accent2"/>
                </a:solidFill>
                <a:latin typeface="Trebuchet MS" pitchFamily="34" charset="0"/>
              </a:rPr>
              <a:t>IGC: Inferred from Genomic Context</a:t>
            </a:r>
          </a:p>
          <a:p>
            <a:pPr lvl="1" algn="l" eaLnBrk="1" hangingPunct="1">
              <a:lnSpc>
                <a:spcPct val="90000"/>
              </a:lnSpc>
              <a:spcBef>
                <a:spcPct val="20000"/>
              </a:spcBef>
              <a:buClr>
                <a:schemeClr val="tx2"/>
              </a:buClr>
              <a:buFontTx/>
              <a:buChar char="•"/>
            </a:pPr>
            <a:r>
              <a:rPr lang="en-US" altLang="ca-ES" sz="1200" dirty="0">
                <a:solidFill>
                  <a:schemeClr val="accent2"/>
                </a:solidFill>
                <a:latin typeface="Trebuchet MS" pitchFamily="34" charset="0"/>
              </a:rPr>
              <a:t>RCA: inferred from Reviewed Computational Analysis</a:t>
            </a:r>
          </a:p>
        </p:txBody>
      </p:sp>
      <p:pic>
        <p:nvPicPr>
          <p:cNvPr id="95243"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8200" y="1524000"/>
            <a:ext cx="7810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44" name="Rectangle 12"/>
          <p:cNvSpPr>
            <a:spLocks noChangeArrowheads="1"/>
          </p:cNvSpPr>
          <p:nvPr/>
        </p:nvSpPr>
        <p:spPr bwMode="auto">
          <a:xfrm>
            <a:off x="1066800" y="5862638"/>
            <a:ext cx="8001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r>
              <a:rPr lang="en-US" altLang="ca-ES" b="0" dirty="0"/>
              <a:t>http://www.geneontology.org/GO.evidence.shtml</a:t>
            </a:r>
          </a:p>
        </p:txBody>
      </p:sp>
    </p:spTree>
    <p:extLst>
      <p:ext uri="{BB962C8B-B14F-4D97-AF65-F5344CB8AC3E}">
        <p14:creationId xmlns:p14="http://schemas.microsoft.com/office/powerpoint/2010/main" val="42612436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noAutofit/>
          </a:bodyPr>
          <a:lstStyle/>
          <a:p>
            <a:pPr eaLnBrk="1" hangingPunct="1"/>
            <a:r>
              <a:rPr lang="en-GB" altLang="ca-ES" dirty="0" smtClean="0">
                <a:latin typeface="Calibri" pitchFamily="34" charset="0"/>
              </a:rPr>
              <a:t>Species Coverage</a:t>
            </a:r>
            <a:endParaRPr lang="en-US" altLang="ca-ES" dirty="0" smtClean="0">
              <a:latin typeface="Calibri" pitchFamily="34" charset="0"/>
            </a:endParaRPr>
          </a:p>
        </p:txBody>
      </p:sp>
      <p:sp>
        <p:nvSpPr>
          <p:cNvPr id="97282" name="Rectangle 3"/>
          <p:cNvSpPr>
            <a:spLocks noGrp="1" noChangeArrowheads="1"/>
          </p:cNvSpPr>
          <p:nvPr>
            <p:ph idx="1"/>
          </p:nvPr>
        </p:nvSpPr>
        <p:spPr/>
        <p:txBody>
          <a:bodyPr/>
          <a:lstStyle/>
          <a:p>
            <a:r>
              <a:rPr lang="en-GB" altLang="ca-ES" smtClean="0">
                <a:latin typeface="Calibri" pitchFamily="34" charset="0"/>
              </a:rPr>
              <a:t>All major eukaryotic model organism species and human</a:t>
            </a:r>
          </a:p>
          <a:p>
            <a:r>
              <a:rPr lang="en-GB" altLang="ca-ES" smtClean="0">
                <a:latin typeface="Calibri" pitchFamily="34" charset="0"/>
              </a:rPr>
              <a:t>Several bacterial and parasite species through TIGR and GeneDB at Sanger</a:t>
            </a:r>
          </a:p>
          <a:p>
            <a:r>
              <a:rPr lang="en-GB" altLang="ca-ES" smtClean="0">
                <a:latin typeface="Calibri" pitchFamily="34" charset="0"/>
              </a:rPr>
              <a:t>New species annotations in development</a:t>
            </a:r>
          </a:p>
          <a:p>
            <a:r>
              <a:rPr lang="en-GB" altLang="ca-ES" smtClean="0">
                <a:latin typeface="Calibri" pitchFamily="34" charset="0"/>
              </a:rPr>
              <a:t>Current list:</a:t>
            </a:r>
          </a:p>
          <a:p>
            <a:pPr lvl="1"/>
            <a:r>
              <a:rPr lang="en-US" altLang="ca-ES" smtClean="0">
                <a:latin typeface="Calibri" pitchFamily="34" charset="0"/>
              </a:rPr>
              <a:t>http://www.geneontology.org/GO.downloads.annotations.shtml</a:t>
            </a:r>
            <a:endParaRPr lang="en-GB" altLang="ca-ES" smtClean="0">
              <a:latin typeface="Calibri" pitchFamily="34" charset="0"/>
            </a:endParaRPr>
          </a:p>
        </p:txBody>
      </p:sp>
    </p:spTree>
    <p:extLst>
      <p:ext uri="{BB962C8B-B14F-4D97-AF65-F5344CB8AC3E}">
        <p14:creationId xmlns:p14="http://schemas.microsoft.com/office/powerpoint/2010/main" val="10435447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noAutofit/>
          </a:bodyPr>
          <a:lstStyle/>
          <a:p>
            <a:pPr eaLnBrk="1" hangingPunct="1"/>
            <a:r>
              <a:rPr lang="en-GB" altLang="ca-ES" smtClean="0">
                <a:latin typeface="Calibri" pitchFamily="34" charset="0"/>
              </a:rPr>
              <a:t>Variable Coverage</a:t>
            </a:r>
            <a:endParaRPr lang="en-US" altLang="ca-ES" smtClean="0">
              <a:latin typeface="Calibri" pitchFamily="34" charset="0"/>
            </a:endParaRPr>
          </a:p>
        </p:txBody>
      </p:sp>
      <p:sp>
        <p:nvSpPr>
          <p:cNvPr id="99330" name="Rectangle 4"/>
          <p:cNvSpPr>
            <a:spLocks noChangeArrowheads="1"/>
          </p:cNvSpPr>
          <p:nvPr/>
        </p:nvSpPr>
        <p:spPr bwMode="auto">
          <a:xfrm>
            <a:off x="7924800" y="6400800"/>
            <a:ext cx="9144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endParaRPr lang="ca-ES" altLang="ca-ES"/>
          </a:p>
        </p:txBody>
      </p:sp>
      <p:pic>
        <p:nvPicPr>
          <p:cNvPr id="99331" name="Picture 2" descr="ann-land.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73238"/>
            <a:ext cx="9144000"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2" name="TextBox 3"/>
          <p:cNvSpPr txBox="1">
            <a:spLocks noChangeArrowheads="1"/>
          </p:cNvSpPr>
          <p:nvPr/>
        </p:nvSpPr>
        <p:spPr bwMode="auto">
          <a:xfrm>
            <a:off x="6229590" y="5522119"/>
            <a:ext cx="26030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altLang="ca-ES" sz="1200" dirty="0"/>
              <a:t>www.geneontology.org, Apr 2015</a:t>
            </a:r>
          </a:p>
        </p:txBody>
      </p:sp>
      <p:sp>
        <p:nvSpPr>
          <p:cNvPr id="99333" name="TextBox 1"/>
          <p:cNvSpPr txBox="1">
            <a:spLocks noChangeArrowheads="1"/>
          </p:cNvSpPr>
          <p:nvPr/>
        </p:nvSpPr>
        <p:spPr bwMode="auto">
          <a:xfrm>
            <a:off x="6011863" y="2205038"/>
            <a:ext cx="2784475" cy="830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altLang="ca-ES" b="1">
                <a:solidFill>
                  <a:srgbClr val="149505"/>
                </a:solidFill>
              </a:rPr>
              <a:t>Experimental</a:t>
            </a:r>
          </a:p>
          <a:p>
            <a:pPr eaLnBrk="1" hangingPunct="1"/>
            <a:r>
              <a:rPr lang="en-US" altLang="ca-ES" b="1">
                <a:solidFill>
                  <a:srgbClr val="1A78FF"/>
                </a:solidFill>
              </a:rPr>
              <a:t>Non-experimental</a:t>
            </a:r>
          </a:p>
        </p:txBody>
      </p:sp>
    </p:spTree>
    <p:extLst>
      <p:ext uri="{BB962C8B-B14F-4D97-AF65-F5344CB8AC3E}">
        <p14:creationId xmlns:p14="http://schemas.microsoft.com/office/powerpoint/2010/main" val="222416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normAutofit fontScale="90000"/>
          </a:bodyPr>
          <a:lstStyle/>
          <a:p>
            <a:pPr eaLnBrk="1" hangingPunct="1"/>
            <a:r>
              <a:rPr lang="en-GB" altLang="ca-ES" smtClean="0">
                <a:latin typeface="Calibri" pitchFamily="34" charset="0"/>
              </a:rPr>
              <a:t>Contributing Databases</a:t>
            </a:r>
            <a:endParaRPr lang="en-US" altLang="ca-ES" smtClean="0">
              <a:latin typeface="Calibri" pitchFamily="34" charset="0"/>
            </a:endParaRPr>
          </a:p>
        </p:txBody>
      </p:sp>
      <p:sp>
        <p:nvSpPr>
          <p:cNvPr id="101378" name="Rectangle 3"/>
          <p:cNvSpPr>
            <a:spLocks noGrp="1" noChangeArrowheads="1"/>
          </p:cNvSpPr>
          <p:nvPr>
            <p:ph idx="1"/>
          </p:nvPr>
        </p:nvSpPr>
        <p:spPr/>
        <p:txBody>
          <a:bodyPr>
            <a:normAutofit/>
          </a:bodyPr>
          <a:lstStyle/>
          <a:p>
            <a:pPr lvl="1">
              <a:lnSpc>
                <a:spcPct val="80000"/>
              </a:lnSpc>
            </a:pPr>
            <a:r>
              <a:rPr lang="en-US" altLang="ca-ES" sz="1800" dirty="0" smtClean="0">
                <a:latin typeface="Calibri" pitchFamily="34" charset="0"/>
                <a:hlinkClick r:id="rId3"/>
              </a:rPr>
              <a:t>Berkeley </a:t>
            </a:r>
            <a:r>
              <a:rPr lang="en-US" altLang="ca-ES" sz="1800" i="1" dirty="0" smtClean="0">
                <a:latin typeface="Calibri" pitchFamily="34" charset="0"/>
                <a:hlinkClick r:id="rId3"/>
              </a:rPr>
              <a:t>Drosophila</a:t>
            </a:r>
            <a:r>
              <a:rPr lang="en-US" altLang="ca-ES" sz="1800" dirty="0" smtClean="0">
                <a:latin typeface="Calibri" pitchFamily="34" charset="0"/>
                <a:hlinkClick r:id="rId3"/>
              </a:rPr>
              <a:t> Genome Project (BDGP</a:t>
            </a:r>
            <a:r>
              <a:rPr lang="en-US" altLang="ca-ES" sz="1800" dirty="0" smtClean="0">
                <a:latin typeface="Calibri" pitchFamily="34" charset="0"/>
              </a:rPr>
              <a:t>)</a:t>
            </a:r>
            <a:endParaRPr lang="en-US" altLang="ca-ES" sz="1800" dirty="0" smtClean="0">
              <a:latin typeface="Calibri" pitchFamily="34" charset="0"/>
              <a:hlinkClick r:id=""/>
            </a:endParaRPr>
          </a:p>
          <a:p>
            <a:pPr lvl="1">
              <a:lnSpc>
                <a:spcPct val="80000"/>
              </a:lnSpc>
            </a:pPr>
            <a:r>
              <a:rPr lang="en-US" altLang="ca-ES" sz="1800" dirty="0" err="1" smtClean="0">
                <a:latin typeface="Calibri" pitchFamily="34" charset="0"/>
                <a:hlinkClick r:id=""/>
              </a:rPr>
              <a:t>dictyBase</a:t>
            </a:r>
            <a:r>
              <a:rPr lang="en-US" altLang="ca-ES" sz="1800" dirty="0" smtClean="0">
                <a:latin typeface="Calibri" pitchFamily="34" charset="0"/>
              </a:rPr>
              <a:t> (</a:t>
            </a:r>
            <a:r>
              <a:rPr lang="en-US" altLang="ca-ES" sz="1800" i="1" dirty="0" err="1" smtClean="0">
                <a:latin typeface="Calibri" pitchFamily="34" charset="0"/>
              </a:rPr>
              <a:t>Dictyostelium</a:t>
            </a:r>
            <a:r>
              <a:rPr lang="en-US" altLang="ca-ES" sz="1800" i="1" dirty="0" smtClean="0">
                <a:latin typeface="Calibri" pitchFamily="34" charset="0"/>
              </a:rPr>
              <a:t> </a:t>
            </a:r>
            <a:r>
              <a:rPr lang="en-US" altLang="ca-ES" sz="1800" i="1" dirty="0" err="1" smtClean="0">
                <a:latin typeface="Calibri" pitchFamily="34" charset="0"/>
              </a:rPr>
              <a:t>discoideum</a:t>
            </a:r>
            <a:r>
              <a:rPr lang="en-US" altLang="ca-ES" sz="1800" i="1" dirty="0" smtClean="0">
                <a:latin typeface="Calibri" pitchFamily="34" charset="0"/>
              </a:rPr>
              <a:t>)</a:t>
            </a:r>
            <a:r>
              <a:rPr lang="en-US" altLang="ca-ES" sz="1800" dirty="0" smtClean="0">
                <a:latin typeface="Calibri" pitchFamily="34" charset="0"/>
              </a:rPr>
              <a:t> </a:t>
            </a:r>
            <a:endParaRPr lang="en-US" altLang="ca-ES" sz="1800" dirty="0" smtClean="0">
              <a:latin typeface="Calibri" pitchFamily="34" charset="0"/>
              <a:hlinkClick r:id=""/>
            </a:endParaRPr>
          </a:p>
          <a:p>
            <a:pPr lvl="1">
              <a:lnSpc>
                <a:spcPct val="80000"/>
              </a:lnSpc>
            </a:pPr>
            <a:r>
              <a:rPr lang="en-US" altLang="ca-ES" sz="1800" dirty="0" err="1" smtClean="0">
                <a:latin typeface="Calibri" pitchFamily="34" charset="0"/>
                <a:hlinkClick r:id=""/>
              </a:rPr>
              <a:t>FlyBase</a:t>
            </a:r>
            <a:r>
              <a:rPr lang="en-US" altLang="ca-ES" sz="1800" dirty="0" smtClean="0">
                <a:latin typeface="Calibri" pitchFamily="34" charset="0"/>
              </a:rPr>
              <a:t> (</a:t>
            </a:r>
            <a:r>
              <a:rPr lang="en-US" altLang="ca-ES" sz="1800" i="1" dirty="0" smtClean="0">
                <a:latin typeface="Calibri" pitchFamily="34" charset="0"/>
              </a:rPr>
              <a:t>Drosophila melanogaster)</a:t>
            </a:r>
            <a:r>
              <a:rPr lang="en-US" altLang="ca-ES" sz="1800" dirty="0" smtClean="0">
                <a:latin typeface="Calibri" pitchFamily="34" charset="0"/>
              </a:rPr>
              <a:t> </a:t>
            </a:r>
            <a:endParaRPr lang="en-US" altLang="ca-ES" sz="1800" dirty="0" smtClean="0">
              <a:latin typeface="Calibri" pitchFamily="34" charset="0"/>
              <a:hlinkClick r:id=""/>
            </a:endParaRPr>
          </a:p>
          <a:p>
            <a:pPr lvl="1">
              <a:lnSpc>
                <a:spcPct val="80000"/>
              </a:lnSpc>
            </a:pPr>
            <a:r>
              <a:rPr lang="en-US" altLang="ca-ES" sz="1800" dirty="0" err="1" smtClean="0">
                <a:latin typeface="Calibri" pitchFamily="34" charset="0"/>
                <a:hlinkClick r:id=""/>
              </a:rPr>
              <a:t>GeneDB</a:t>
            </a:r>
            <a:r>
              <a:rPr lang="en-US" altLang="ca-ES" sz="1800" dirty="0" smtClean="0">
                <a:latin typeface="Calibri" pitchFamily="34" charset="0"/>
              </a:rPr>
              <a:t> (</a:t>
            </a:r>
            <a:r>
              <a:rPr lang="en-US" altLang="ca-ES" sz="1800" i="1" dirty="0" err="1" smtClean="0">
                <a:latin typeface="Calibri" pitchFamily="34" charset="0"/>
                <a:hlinkClick r:id="rId4"/>
              </a:rPr>
              <a:t>Schizosaccharomyces</a:t>
            </a:r>
            <a:r>
              <a:rPr lang="en-US" altLang="ca-ES" sz="1800" i="1" dirty="0" smtClean="0">
                <a:latin typeface="Calibri" pitchFamily="34" charset="0"/>
                <a:hlinkClick r:id="rId4"/>
              </a:rPr>
              <a:t> </a:t>
            </a:r>
            <a:r>
              <a:rPr lang="en-US" altLang="ca-ES" sz="1800" i="1" dirty="0" err="1" smtClean="0">
                <a:latin typeface="Calibri" pitchFamily="34" charset="0"/>
                <a:hlinkClick r:id="rId4"/>
              </a:rPr>
              <a:t>pombe</a:t>
            </a:r>
            <a:r>
              <a:rPr lang="en-US" altLang="ca-ES" sz="1800" i="1" dirty="0" smtClean="0">
                <a:latin typeface="Calibri" pitchFamily="34" charset="0"/>
              </a:rPr>
              <a:t>, Plasmodium falciparum</a:t>
            </a:r>
            <a:r>
              <a:rPr lang="en-US" altLang="ca-ES" sz="1800" dirty="0" smtClean="0">
                <a:latin typeface="Calibri" pitchFamily="34" charset="0"/>
              </a:rPr>
              <a:t>, </a:t>
            </a:r>
            <a:r>
              <a:rPr lang="en-US" altLang="ca-ES" sz="1800" i="1" dirty="0" err="1" smtClean="0">
                <a:latin typeface="Calibri" pitchFamily="34" charset="0"/>
              </a:rPr>
              <a:t>Leishmania</a:t>
            </a:r>
            <a:r>
              <a:rPr lang="en-US" altLang="ca-ES" sz="1800" i="1" dirty="0" smtClean="0">
                <a:latin typeface="Calibri" pitchFamily="34" charset="0"/>
              </a:rPr>
              <a:t> major</a:t>
            </a:r>
            <a:r>
              <a:rPr lang="en-US" altLang="ca-ES" sz="1800" dirty="0" smtClean="0">
                <a:latin typeface="Calibri" pitchFamily="34" charset="0"/>
              </a:rPr>
              <a:t> and </a:t>
            </a:r>
            <a:r>
              <a:rPr lang="en-US" altLang="ca-ES" sz="1800" i="1" dirty="0" smtClean="0">
                <a:latin typeface="Calibri" pitchFamily="34" charset="0"/>
              </a:rPr>
              <a:t>Trypanosoma </a:t>
            </a:r>
            <a:r>
              <a:rPr lang="en-US" altLang="ca-ES" sz="1800" i="1" dirty="0" err="1" smtClean="0">
                <a:latin typeface="Calibri" pitchFamily="34" charset="0"/>
              </a:rPr>
              <a:t>brucei</a:t>
            </a:r>
            <a:r>
              <a:rPr lang="en-US" altLang="ca-ES" sz="1800" i="1" dirty="0" smtClean="0">
                <a:latin typeface="Calibri" pitchFamily="34" charset="0"/>
              </a:rPr>
              <a:t>)</a:t>
            </a:r>
            <a:r>
              <a:rPr lang="en-US" altLang="ca-ES" sz="1800" dirty="0" smtClean="0">
                <a:latin typeface="Calibri" pitchFamily="34" charset="0"/>
              </a:rPr>
              <a:t> </a:t>
            </a:r>
          </a:p>
          <a:p>
            <a:pPr lvl="1">
              <a:lnSpc>
                <a:spcPct val="80000"/>
              </a:lnSpc>
            </a:pPr>
            <a:r>
              <a:rPr lang="en-US" altLang="ca-ES" sz="1800" dirty="0" err="1" smtClean="0">
                <a:latin typeface="Calibri" pitchFamily="34" charset="0"/>
                <a:hlinkClick r:id="rId5"/>
              </a:rPr>
              <a:t>UniProt</a:t>
            </a:r>
            <a:r>
              <a:rPr lang="en-US" altLang="ca-ES" sz="1800" dirty="0" smtClean="0">
                <a:latin typeface="Calibri" pitchFamily="34" charset="0"/>
                <a:hlinkClick r:id="rId5"/>
              </a:rPr>
              <a:t> Knowledgebase</a:t>
            </a:r>
            <a:r>
              <a:rPr lang="en-US" altLang="ca-ES" sz="1800" dirty="0" smtClean="0">
                <a:latin typeface="Calibri" pitchFamily="34" charset="0"/>
              </a:rPr>
              <a:t> (Swiss-</a:t>
            </a:r>
            <a:r>
              <a:rPr lang="en-US" altLang="ca-ES" sz="1800" dirty="0" err="1" smtClean="0">
                <a:latin typeface="Calibri" pitchFamily="34" charset="0"/>
              </a:rPr>
              <a:t>Prot</a:t>
            </a:r>
            <a:r>
              <a:rPr lang="en-US" altLang="ca-ES" sz="1800" dirty="0" smtClean="0">
                <a:latin typeface="Calibri" pitchFamily="34" charset="0"/>
              </a:rPr>
              <a:t>/</a:t>
            </a:r>
            <a:r>
              <a:rPr lang="en-US" altLang="ca-ES" sz="1800" dirty="0" err="1" smtClean="0">
                <a:latin typeface="Calibri" pitchFamily="34" charset="0"/>
              </a:rPr>
              <a:t>TrEMBL</a:t>
            </a:r>
            <a:r>
              <a:rPr lang="en-US" altLang="ca-ES" sz="1800" dirty="0" smtClean="0">
                <a:latin typeface="Calibri" pitchFamily="34" charset="0"/>
              </a:rPr>
              <a:t>/PIR-PSD) and </a:t>
            </a:r>
            <a:r>
              <a:rPr lang="en-US" altLang="ca-ES" sz="1800" dirty="0" err="1" smtClean="0">
                <a:latin typeface="Calibri" pitchFamily="34" charset="0"/>
                <a:hlinkClick r:id="rId6"/>
              </a:rPr>
              <a:t>InterPro</a:t>
            </a:r>
            <a:r>
              <a:rPr lang="en-US" altLang="ca-ES" sz="1800" dirty="0" smtClean="0">
                <a:latin typeface="Calibri" pitchFamily="34" charset="0"/>
              </a:rPr>
              <a:t> databases </a:t>
            </a:r>
            <a:endParaRPr lang="en-US" altLang="ca-ES" sz="1800" dirty="0" smtClean="0">
              <a:latin typeface="Calibri" pitchFamily="34" charset="0"/>
              <a:hlinkClick r:id=""/>
            </a:endParaRPr>
          </a:p>
          <a:p>
            <a:pPr lvl="1">
              <a:lnSpc>
                <a:spcPct val="80000"/>
              </a:lnSpc>
            </a:pPr>
            <a:r>
              <a:rPr lang="en-US" altLang="ca-ES" sz="1800" dirty="0" err="1" smtClean="0">
                <a:latin typeface="Calibri" pitchFamily="34" charset="0"/>
                <a:hlinkClick r:id=""/>
              </a:rPr>
              <a:t>Gramene</a:t>
            </a:r>
            <a:r>
              <a:rPr lang="en-US" altLang="ca-ES" sz="1800" dirty="0" smtClean="0">
                <a:latin typeface="Calibri" pitchFamily="34" charset="0"/>
              </a:rPr>
              <a:t> (grains, including rice, </a:t>
            </a:r>
            <a:r>
              <a:rPr lang="en-US" altLang="ca-ES" sz="1800" i="1" dirty="0" err="1" smtClean="0">
                <a:latin typeface="Calibri" pitchFamily="34" charset="0"/>
              </a:rPr>
              <a:t>Oryza</a:t>
            </a:r>
            <a:r>
              <a:rPr lang="en-US" altLang="ca-ES" sz="1800" dirty="0" smtClean="0">
                <a:latin typeface="Calibri" pitchFamily="34" charset="0"/>
              </a:rPr>
              <a:t>) </a:t>
            </a:r>
            <a:endParaRPr lang="en-US" altLang="ca-ES" sz="1800" dirty="0" smtClean="0">
              <a:latin typeface="Calibri" pitchFamily="34" charset="0"/>
              <a:hlinkClick r:id=""/>
            </a:endParaRPr>
          </a:p>
          <a:p>
            <a:pPr lvl="1">
              <a:lnSpc>
                <a:spcPct val="80000"/>
              </a:lnSpc>
            </a:pPr>
            <a:r>
              <a:rPr lang="en-US" altLang="ca-ES" sz="1800" dirty="0" smtClean="0">
                <a:latin typeface="Calibri" pitchFamily="34" charset="0"/>
                <a:hlinkClick r:id=""/>
              </a:rPr>
              <a:t>Mouse Genome Database (MGD) and Gene Expression Database (GXD)</a:t>
            </a:r>
            <a:r>
              <a:rPr lang="en-US" altLang="ca-ES" sz="1800" dirty="0" smtClean="0">
                <a:latin typeface="Calibri" pitchFamily="34" charset="0"/>
              </a:rPr>
              <a:t> (</a:t>
            </a:r>
            <a:r>
              <a:rPr lang="en-US" altLang="ca-ES" sz="1800" i="1" dirty="0" smtClean="0">
                <a:latin typeface="Calibri" pitchFamily="34" charset="0"/>
              </a:rPr>
              <a:t>Mus </a:t>
            </a:r>
            <a:r>
              <a:rPr lang="en-US" altLang="ca-ES" sz="1800" i="1" dirty="0" err="1" smtClean="0">
                <a:latin typeface="Calibri" pitchFamily="34" charset="0"/>
              </a:rPr>
              <a:t>musculus</a:t>
            </a:r>
            <a:r>
              <a:rPr lang="en-US" altLang="ca-ES" sz="1800" i="1" dirty="0" smtClean="0">
                <a:latin typeface="Calibri" pitchFamily="34" charset="0"/>
              </a:rPr>
              <a:t>)</a:t>
            </a:r>
            <a:r>
              <a:rPr lang="en-US" altLang="ca-ES" sz="1800" dirty="0" smtClean="0">
                <a:latin typeface="Calibri" pitchFamily="34" charset="0"/>
              </a:rPr>
              <a:t> </a:t>
            </a:r>
          </a:p>
          <a:p>
            <a:pPr lvl="1">
              <a:lnSpc>
                <a:spcPct val="80000"/>
              </a:lnSpc>
            </a:pPr>
            <a:r>
              <a:rPr lang="en-US" altLang="ca-ES" sz="1800" dirty="0" smtClean="0">
                <a:latin typeface="Calibri" pitchFamily="34" charset="0"/>
              </a:rPr>
              <a:t>Rat Genome Database (RGD) (</a:t>
            </a:r>
            <a:r>
              <a:rPr lang="en-US" altLang="ca-ES" sz="1800" i="1" dirty="0" err="1" smtClean="0">
                <a:latin typeface="Calibri" pitchFamily="34" charset="0"/>
              </a:rPr>
              <a:t>Rattus</a:t>
            </a:r>
            <a:r>
              <a:rPr lang="en-US" altLang="ca-ES" sz="1800" i="1" dirty="0" smtClean="0">
                <a:latin typeface="Calibri" pitchFamily="34" charset="0"/>
              </a:rPr>
              <a:t> </a:t>
            </a:r>
            <a:r>
              <a:rPr lang="en-US" altLang="ca-ES" sz="1800" i="1" dirty="0" err="1" smtClean="0">
                <a:latin typeface="Calibri" pitchFamily="34" charset="0"/>
              </a:rPr>
              <a:t>norvegicus</a:t>
            </a:r>
            <a:r>
              <a:rPr lang="en-US" altLang="ca-ES" sz="1800" i="1" dirty="0" smtClean="0">
                <a:latin typeface="Calibri" pitchFamily="34" charset="0"/>
              </a:rPr>
              <a:t>)</a:t>
            </a:r>
            <a:endParaRPr lang="en-US" altLang="ca-ES" sz="1800" dirty="0" smtClean="0">
              <a:latin typeface="Calibri" pitchFamily="34" charset="0"/>
              <a:hlinkClick r:id=""/>
            </a:endParaRPr>
          </a:p>
          <a:p>
            <a:pPr lvl="1">
              <a:lnSpc>
                <a:spcPct val="80000"/>
              </a:lnSpc>
            </a:pPr>
            <a:r>
              <a:rPr lang="en-US" altLang="ca-ES" sz="1800" dirty="0" err="1" smtClean="0">
                <a:latin typeface="Calibri" pitchFamily="34" charset="0"/>
                <a:hlinkClick r:id=""/>
              </a:rPr>
              <a:t>Reactome</a:t>
            </a:r>
            <a:endParaRPr lang="en-US" altLang="ca-ES" sz="1800" dirty="0" smtClean="0">
              <a:latin typeface="Calibri" pitchFamily="34" charset="0"/>
            </a:endParaRPr>
          </a:p>
          <a:p>
            <a:pPr lvl="1">
              <a:lnSpc>
                <a:spcPct val="80000"/>
              </a:lnSpc>
            </a:pPr>
            <a:r>
              <a:rPr lang="en-US" altLang="ca-ES" sz="1800" i="1" dirty="0" smtClean="0">
                <a:latin typeface="Calibri" pitchFamily="34" charset="0"/>
                <a:hlinkClick r:id="rId7"/>
              </a:rPr>
              <a:t>Saccharomyces</a:t>
            </a:r>
            <a:r>
              <a:rPr lang="en-US" altLang="ca-ES" sz="1800" dirty="0" smtClean="0">
                <a:latin typeface="Calibri" pitchFamily="34" charset="0"/>
                <a:hlinkClick r:id="rId7"/>
              </a:rPr>
              <a:t> Genome Database (SGD)</a:t>
            </a:r>
            <a:r>
              <a:rPr lang="en-US" altLang="ca-ES" sz="1800" dirty="0" smtClean="0">
                <a:latin typeface="Calibri" pitchFamily="34" charset="0"/>
              </a:rPr>
              <a:t> (</a:t>
            </a:r>
            <a:r>
              <a:rPr lang="en-US" altLang="ca-ES" sz="1800" i="1" dirty="0" smtClean="0">
                <a:latin typeface="Calibri" pitchFamily="34" charset="0"/>
              </a:rPr>
              <a:t>Saccharomyces cerevisiae)</a:t>
            </a:r>
            <a:r>
              <a:rPr lang="en-US" altLang="ca-ES" sz="1800" dirty="0" smtClean="0">
                <a:latin typeface="Calibri" pitchFamily="34" charset="0"/>
              </a:rPr>
              <a:t> </a:t>
            </a:r>
            <a:endParaRPr lang="en-US" altLang="ca-ES" sz="1800" dirty="0" smtClean="0">
              <a:latin typeface="Calibri" pitchFamily="34" charset="0"/>
              <a:hlinkClick r:id=""/>
            </a:endParaRPr>
          </a:p>
          <a:p>
            <a:pPr lvl="1">
              <a:lnSpc>
                <a:spcPct val="80000"/>
              </a:lnSpc>
            </a:pPr>
            <a:r>
              <a:rPr lang="en-US" altLang="ca-ES" sz="1800" dirty="0" smtClean="0">
                <a:latin typeface="Calibri" pitchFamily="34" charset="0"/>
                <a:hlinkClick r:id=""/>
              </a:rPr>
              <a:t>The </a:t>
            </a:r>
            <a:r>
              <a:rPr lang="en-US" altLang="ca-ES" sz="1800" i="1" dirty="0" smtClean="0">
                <a:latin typeface="Calibri" pitchFamily="34" charset="0"/>
                <a:hlinkClick r:id="rId8"/>
              </a:rPr>
              <a:t>Arabidopsis</a:t>
            </a:r>
            <a:r>
              <a:rPr lang="en-US" altLang="ca-ES" sz="1800" dirty="0" smtClean="0">
                <a:latin typeface="Calibri" pitchFamily="34" charset="0"/>
                <a:hlinkClick r:id="rId8"/>
              </a:rPr>
              <a:t> Information Resource (TAIR)</a:t>
            </a:r>
            <a:r>
              <a:rPr lang="en-US" altLang="ca-ES" sz="1800" dirty="0" smtClean="0">
                <a:latin typeface="Calibri" pitchFamily="34" charset="0"/>
              </a:rPr>
              <a:t> (</a:t>
            </a:r>
            <a:r>
              <a:rPr lang="en-US" altLang="ca-ES" sz="1800" i="1" dirty="0" smtClean="0">
                <a:latin typeface="Calibri" pitchFamily="34" charset="0"/>
              </a:rPr>
              <a:t>Arabidopsis thaliana)</a:t>
            </a:r>
            <a:r>
              <a:rPr lang="en-US" altLang="ca-ES" sz="1800" dirty="0" smtClean="0">
                <a:latin typeface="Calibri" pitchFamily="34" charset="0"/>
              </a:rPr>
              <a:t> </a:t>
            </a:r>
            <a:endParaRPr lang="en-US" altLang="ca-ES" sz="1800" dirty="0" smtClean="0">
              <a:latin typeface="Calibri" pitchFamily="34" charset="0"/>
              <a:hlinkClick r:id=""/>
            </a:endParaRPr>
          </a:p>
          <a:p>
            <a:pPr lvl="1">
              <a:lnSpc>
                <a:spcPct val="80000"/>
              </a:lnSpc>
            </a:pPr>
            <a:r>
              <a:rPr lang="en-US" altLang="ca-ES" sz="1800" dirty="0" smtClean="0">
                <a:latin typeface="Calibri" pitchFamily="34" charset="0"/>
                <a:hlinkClick r:id=""/>
              </a:rPr>
              <a:t>The Institute for Genomic Research (TIGR)</a:t>
            </a:r>
            <a:r>
              <a:rPr lang="en-US" altLang="ca-ES" sz="1800" dirty="0" smtClean="0">
                <a:latin typeface="Calibri" pitchFamily="34" charset="0"/>
              </a:rPr>
              <a:t>: databases on several bacterial species </a:t>
            </a:r>
            <a:endParaRPr lang="en-US" altLang="ca-ES" sz="1800" dirty="0" smtClean="0">
              <a:latin typeface="Calibri" pitchFamily="34" charset="0"/>
              <a:hlinkClick r:id=""/>
            </a:endParaRPr>
          </a:p>
          <a:p>
            <a:pPr lvl="1">
              <a:lnSpc>
                <a:spcPct val="80000"/>
              </a:lnSpc>
            </a:pPr>
            <a:r>
              <a:rPr lang="en-US" altLang="ca-ES" sz="1800" dirty="0" err="1" smtClean="0">
                <a:latin typeface="Calibri" pitchFamily="34" charset="0"/>
                <a:hlinkClick r:id=""/>
              </a:rPr>
              <a:t>WormBase</a:t>
            </a:r>
            <a:r>
              <a:rPr lang="en-US" altLang="ca-ES" sz="1800" dirty="0" smtClean="0">
                <a:latin typeface="Calibri" pitchFamily="34" charset="0"/>
              </a:rPr>
              <a:t> (</a:t>
            </a:r>
            <a:r>
              <a:rPr lang="en-US" altLang="ca-ES" sz="1800" i="1" dirty="0" smtClean="0">
                <a:latin typeface="Calibri" pitchFamily="34" charset="0"/>
              </a:rPr>
              <a:t>Caenorhabditis </a:t>
            </a:r>
            <a:r>
              <a:rPr lang="en-US" altLang="ca-ES" sz="1800" i="1" dirty="0" err="1" smtClean="0">
                <a:latin typeface="Calibri" pitchFamily="34" charset="0"/>
              </a:rPr>
              <a:t>elegans</a:t>
            </a:r>
            <a:r>
              <a:rPr lang="en-US" altLang="ca-ES" sz="1800" i="1" dirty="0" smtClean="0">
                <a:latin typeface="Calibri" pitchFamily="34" charset="0"/>
              </a:rPr>
              <a:t>)</a:t>
            </a:r>
            <a:r>
              <a:rPr lang="en-US" altLang="ca-ES" sz="1800" dirty="0" smtClean="0">
                <a:latin typeface="Calibri" pitchFamily="34" charset="0"/>
              </a:rPr>
              <a:t> </a:t>
            </a:r>
            <a:endParaRPr lang="en-US" altLang="ca-ES" sz="1800" dirty="0" smtClean="0">
              <a:latin typeface="Calibri" pitchFamily="34" charset="0"/>
              <a:hlinkClick r:id=""/>
            </a:endParaRPr>
          </a:p>
          <a:p>
            <a:pPr lvl="1">
              <a:lnSpc>
                <a:spcPct val="80000"/>
              </a:lnSpc>
            </a:pPr>
            <a:r>
              <a:rPr lang="en-US" altLang="ca-ES" sz="1800" dirty="0" smtClean="0">
                <a:latin typeface="Calibri" pitchFamily="34" charset="0"/>
                <a:hlinkClick r:id=""/>
              </a:rPr>
              <a:t>Zebrafish Information Network (ZFIN)</a:t>
            </a:r>
            <a:r>
              <a:rPr lang="en-US" altLang="ca-ES" sz="1800" dirty="0" smtClean="0">
                <a:latin typeface="Calibri" pitchFamily="34" charset="0"/>
              </a:rPr>
              <a:t>: (</a:t>
            </a:r>
            <a:r>
              <a:rPr lang="en-US" altLang="ca-ES" sz="1800" i="1" dirty="0" smtClean="0">
                <a:latin typeface="Calibri" pitchFamily="34" charset="0"/>
              </a:rPr>
              <a:t>Danio </a:t>
            </a:r>
            <a:r>
              <a:rPr lang="en-US" altLang="ca-ES" sz="1800" i="1" dirty="0" err="1" smtClean="0">
                <a:latin typeface="Calibri" pitchFamily="34" charset="0"/>
              </a:rPr>
              <a:t>rerio</a:t>
            </a:r>
            <a:r>
              <a:rPr lang="en-US" altLang="ca-ES" sz="1800" i="1" dirty="0" smtClean="0">
                <a:latin typeface="Calibri" pitchFamily="34" charset="0"/>
              </a:rPr>
              <a:t>)</a:t>
            </a:r>
            <a:r>
              <a:rPr lang="en-US" altLang="ca-ES" sz="1800" dirty="0" smtClean="0">
                <a:latin typeface="Calibri" pitchFamily="34" charset="0"/>
              </a:rPr>
              <a:t> </a:t>
            </a:r>
          </a:p>
        </p:txBody>
      </p:sp>
    </p:spTree>
    <p:extLst>
      <p:ext uri="{BB962C8B-B14F-4D97-AF65-F5344CB8AC3E}">
        <p14:creationId xmlns:p14="http://schemas.microsoft.com/office/powerpoint/2010/main" val="2622805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p:txBody>
          <a:bodyPr>
            <a:normAutofit fontScale="90000"/>
          </a:bodyPr>
          <a:lstStyle/>
          <a:p>
            <a:pPr eaLnBrk="1" hangingPunct="1"/>
            <a:r>
              <a:rPr lang="en-US" altLang="ca-ES" dirty="0" smtClean="0">
                <a:latin typeface="Calibri" pitchFamily="34" charset="0"/>
              </a:rPr>
              <a:t>GO Slim Sets</a:t>
            </a:r>
          </a:p>
        </p:txBody>
      </p:sp>
      <p:sp>
        <p:nvSpPr>
          <p:cNvPr id="103426" name="Rectangle 3"/>
          <p:cNvSpPr>
            <a:spLocks noGrp="1" noChangeArrowheads="1"/>
          </p:cNvSpPr>
          <p:nvPr>
            <p:ph idx="1"/>
          </p:nvPr>
        </p:nvSpPr>
        <p:spPr/>
        <p:txBody>
          <a:bodyPr/>
          <a:lstStyle/>
          <a:p>
            <a:r>
              <a:rPr lang="en-US" altLang="ca-ES" dirty="0" smtClean="0">
                <a:latin typeface="Calibri" pitchFamily="34" charset="0"/>
              </a:rPr>
              <a:t>GO has too many terms for some uses</a:t>
            </a:r>
          </a:p>
          <a:p>
            <a:pPr lvl="1"/>
            <a:r>
              <a:rPr lang="en-US" altLang="ca-ES" dirty="0" smtClean="0">
                <a:latin typeface="Calibri" pitchFamily="34" charset="0"/>
              </a:rPr>
              <a:t>Summaries (e.g. Pie charts)</a:t>
            </a:r>
          </a:p>
          <a:p>
            <a:r>
              <a:rPr lang="en-US" altLang="ca-ES" dirty="0" smtClean="0">
                <a:latin typeface="Calibri" pitchFamily="34" charset="0"/>
              </a:rPr>
              <a:t>GO Slim is an official reduced set of GO terms</a:t>
            </a:r>
          </a:p>
          <a:p>
            <a:pPr lvl="1"/>
            <a:r>
              <a:rPr lang="en-US" altLang="ca-ES" dirty="0" smtClean="0">
                <a:latin typeface="Calibri" pitchFamily="34" charset="0"/>
              </a:rPr>
              <a:t>Generic, plant, yeast</a:t>
            </a:r>
          </a:p>
        </p:txBody>
      </p:sp>
      <p:pic>
        <p:nvPicPr>
          <p:cNvPr id="103427" name="Picture 3" descr="Picture 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3124200"/>
            <a:ext cx="3581400"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8" name="Rectangle 4"/>
          <p:cNvSpPr>
            <a:spLocks noChangeArrowheads="1"/>
          </p:cNvSpPr>
          <p:nvPr/>
        </p:nvSpPr>
        <p:spPr bwMode="auto">
          <a:xfrm>
            <a:off x="2514600" y="5695772"/>
            <a:ext cx="3200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r>
              <a:rPr lang="en-US" altLang="ca-ES" sz="1200" b="0" dirty="0"/>
              <a:t>Crockett DK et al. Lab Invest. </a:t>
            </a:r>
            <a:r>
              <a:rPr lang="en-US" altLang="ca-ES" sz="1200" b="0" dirty="0" smtClean="0"/>
              <a:t>Nov. 2005; 85(11</a:t>
            </a:r>
            <a:r>
              <a:rPr lang="en-US" altLang="ca-ES" sz="1200" b="0" dirty="0"/>
              <a:t>):1405-15</a:t>
            </a:r>
          </a:p>
        </p:txBody>
      </p:sp>
      <p:sp>
        <p:nvSpPr>
          <p:cNvPr id="103429" name="Rectangle 5"/>
          <p:cNvSpPr>
            <a:spLocks noChangeArrowheads="1"/>
          </p:cNvSpPr>
          <p:nvPr/>
        </p:nvSpPr>
        <p:spPr bwMode="auto">
          <a:xfrm>
            <a:off x="5334000" y="3200400"/>
            <a:ext cx="304800" cy="3048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endParaRPr lang="ca-ES" altLang="ca-ES"/>
          </a:p>
        </p:txBody>
      </p:sp>
    </p:spTree>
    <p:extLst>
      <p:ext uri="{BB962C8B-B14F-4D97-AF65-F5344CB8AC3E}">
        <p14:creationId xmlns:p14="http://schemas.microsoft.com/office/powerpoint/2010/main" val="545345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p:txBody>
          <a:bodyPr>
            <a:noAutofit/>
          </a:bodyPr>
          <a:lstStyle/>
          <a:p>
            <a:r>
              <a:rPr lang="en-GB" altLang="ca-ES" dirty="0">
                <a:latin typeface="Calibri" pitchFamily="34" charset="0"/>
              </a:rPr>
              <a:t>GO Software Tools</a:t>
            </a:r>
            <a:endParaRPr lang="en-US" altLang="ca-ES" dirty="0">
              <a:latin typeface="Calibri" pitchFamily="34" charset="0"/>
            </a:endParaRPr>
          </a:p>
        </p:txBody>
      </p:sp>
      <p:sp>
        <p:nvSpPr>
          <p:cNvPr id="105474" name="Rectangle 3"/>
          <p:cNvSpPr>
            <a:spLocks noGrp="1" noChangeArrowheads="1"/>
          </p:cNvSpPr>
          <p:nvPr>
            <p:ph idx="1"/>
          </p:nvPr>
        </p:nvSpPr>
        <p:spPr/>
        <p:txBody>
          <a:bodyPr/>
          <a:lstStyle/>
          <a:p>
            <a:r>
              <a:rPr lang="en-GB" altLang="ca-ES" dirty="0" smtClean="0">
                <a:latin typeface="Calibri" pitchFamily="34" charset="0"/>
              </a:rPr>
              <a:t>GO resources are freely available to anyone without restriction</a:t>
            </a:r>
          </a:p>
          <a:p>
            <a:pPr lvl="1"/>
            <a:r>
              <a:rPr lang="en-GB" altLang="ca-ES" dirty="0" smtClean="0">
                <a:latin typeface="Calibri" pitchFamily="34" charset="0"/>
              </a:rPr>
              <a:t>ontologies, gene associations and tools developed by GO</a:t>
            </a:r>
          </a:p>
          <a:p>
            <a:r>
              <a:rPr lang="en-GB" altLang="ca-ES" dirty="0" smtClean="0">
                <a:latin typeface="Calibri" pitchFamily="34" charset="0"/>
              </a:rPr>
              <a:t>Other have used GO to create versatile tools</a:t>
            </a:r>
          </a:p>
          <a:p>
            <a:pPr lvl="1"/>
            <a:r>
              <a:rPr lang="es-ES" dirty="0"/>
              <a:t>https://omictools.com/gene-ontologies-category</a:t>
            </a:r>
          </a:p>
          <a:p>
            <a:pPr lvl="1"/>
            <a:r>
              <a:rPr lang="es-ES" dirty="0"/>
              <a:t>https://omictools.com/gene-set-analysis-category</a:t>
            </a:r>
            <a:endParaRPr lang="en-GB" altLang="ca-ES" dirty="0" smtClean="0">
              <a:latin typeface="Calibri" pitchFamily="34" charset="0"/>
            </a:endParaRPr>
          </a:p>
        </p:txBody>
      </p:sp>
    </p:spTree>
    <p:extLst>
      <p:ext uri="{BB962C8B-B14F-4D97-AF65-F5344CB8AC3E}">
        <p14:creationId xmlns:p14="http://schemas.microsoft.com/office/powerpoint/2010/main" val="42624408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731466" y="76200"/>
            <a:ext cx="7772400" cy="914400"/>
          </a:xfrm>
        </p:spPr>
        <p:txBody>
          <a:bodyPr/>
          <a:lstStyle/>
          <a:p>
            <a:pPr eaLnBrk="1" hangingPunct="1"/>
            <a:r>
              <a:rPr lang="en-US" altLang="ca-ES" dirty="0" smtClean="0">
                <a:latin typeface="Calibri" pitchFamily="34" charset="0"/>
              </a:rPr>
              <a:t>Accessing GO: </a:t>
            </a:r>
            <a:r>
              <a:rPr lang="en-US" altLang="ca-ES" dirty="0" err="1" smtClean="0">
                <a:latin typeface="Calibri" pitchFamily="34" charset="0"/>
              </a:rPr>
              <a:t>QuickGO</a:t>
            </a:r>
            <a:endParaRPr lang="en-US" altLang="ca-ES" dirty="0" smtClean="0">
              <a:latin typeface="Calibri" pitchFamily="34" charset="0"/>
            </a:endParaRPr>
          </a:p>
        </p:txBody>
      </p:sp>
      <p:sp>
        <p:nvSpPr>
          <p:cNvPr id="107522" name="Rectangle 3"/>
          <p:cNvSpPr>
            <a:spLocks noGrp="1" noChangeArrowheads="1"/>
          </p:cNvSpPr>
          <p:nvPr>
            <p:ph idx="1"/>
          </p:nvPr>
        </p:nvSpPr>
        <p:spPr>
          <a:xfrm>
            <a:off x="4643438" y="5867400"/>
            <a:ext cx="4500562" cy="609600"/>
          </a:xfrm>
        </p:spPr>
        <p:txBody>
          <a:bodyPr/>
          <a:lstStyle/>
          <a:p>
            <a:pPr>
              <a:buFontTx/>
              <a:buNone/>
            </a:pPr>
            <a:r>
              <a:rPr lang="en-US" altLang="ca-ES" sz="2400" smtClean="0">
                <a:latin typeface="Calibri" pitchFamily="34" charset="0"/>
              </a:rPr>
              <a:t>http://www.ebi.ac.uk/QuickGO/</a:t>
            </a:r>
          </a:p>
        </p:txBody>
      </p:sp>
      <p:pic>
        <p:nvPicPr>
          <p:cNvPr id="107523" name="Picture 3" descr="Screen Shot 2015-04-07 at 6.45.25 PM.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1371600"/>
            <a:ext cx="6949332"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ight Arrow 10"/>
          <p:cNvSpPr/>
          <p:nvPr/>
        </p:nvSpPr>
        <p:spPr bwMode="auto">
          <a:xfrm rot="2962736">
            <a:off x="3224931" y="1789705"/>
            <a:ext cx="439994" cy="447564"/>
          </a:xfrm>
          <a:prstGeom prst="rightArrow">
            <a:avLst/>
          </a:prstGeom>
          <a:solidFill>
            <a:srgbClr val="3366FF"/>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sp>
    </p:spTree>
    <p:extLst>
      <p:ext uri="{BB962C8B-B14F-4D97-AF65-F5344CB8AC3E}">
        <p14:creationId xmlns:p14="http://schemas.microsoft.com/office/powerpoint/2010/main" val="6942674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7" name="Title 1"/>
          <p:cNvSpPr>
            <a:spLocks noGrp="1"/>
          </p:cNvSpPr>
          <p:nvPr>
            <p:ph type="title"/>
          </p:nvPr>
        </p:nvSpPr>
        <p:spPr>
          <a:xfrm>
            <a:off x="152400" y="-26988"/>
            <a:ext cx="8839200" cy="1143001"/>
          </a:xfrm>
        </p:spPr>
        <p:txBody>
          <a:bodyPr/>
          <a:lstStyle/>
          <a:p>
            <a:r>
              <a:rPr lang="en-US" altLang="ca-ES" smtClean="0">
                <a:latin typeface="Calibri" pitchFamily="34" charset="0"/>
              </a:rPr>
              <a:t>Pathway Databases</a:t>
            </a:r>
          </a:p>
        </p:txBody>
      </p:sp>
      <p:sp>
        <p:nvSpPr>
          <p:cNvPr id="111618" name="Content Placeholder 2"/>
          <p:cNvSpPr>
            <a:spLocks noGrp="1"/>
          </p:cNvSpPr>
          <p:nvPr>
            <p:ph idx="1"/>
          </p:nvPr>
        </p:nvSpPr>
        <p:spPr>
          <a:xfrm>
            <a:off x="152400" y="981075"/>
            <a:ext cx="8839200" cy="4724400"/>
          </a:xfrm>
        </p:spPr>
        <p:txBody>
          <a:bodyPr>
            <a:normAutofit/>
          </a:bodyPr>
          <a:lstStyle/>
          <a:p>
            <a:r>
              <a:rPr lang="en-US" altLang="ca-ES" sz="2800" dirty="0" smtClean="0">
                <a:latin typeface="Calibri" pitchFamily="34" charset="0"/>
              </a:rPr>
              <a:t>http://www.pathguide.org/ lists ~550 pathway related databases</a:t>
            </a:r>
          </a:p>
          <a:p>
            <a:r>
              <a:rPr lang="en-US" altLang="ca-ES" sz="2800" dirty="0" err="1" smtClean="0">
                <a:latin typeface="Calibri" pitchFamily="34" charset="0"/>
              </a:rPr>
              <a:t>MSigDB</a:t>
            </a:r>
            <a:r>
              <a:rPr lang="en-US" altLang="ca-ES" sz="2800" dirty="0" smtClean="0">
                <a:latin typeface="Calibri" pitchFamily="34" charset="0"/>
              </a:rPr>
              <a:t>: http://www.broadinstitute.org/gsea/msigdb/</a:t>
            </a:r>
          </a:p>
          <a:p>
            <a:r>
              <a:rPr lang="en-US" altLang="ca-ES" sz="2800" dirty="0" smtClean="0">
                <a:latin typeface="Calibri" pitchFamily="34" charset="0"/>
              </a:rPr>
              <a:t>http://www.pathwaycommons.org/ collects major ones</a:t>
            </a:r>
          </a:p>
        </p:txBody>
      </p:sp>
      <p:pic>
        <p:nvPicPr>
          <p:cNvPr id="111619" name="Picture 3" descr="Screen shot 2014-06-01 at 3.45.57 PM.png"/>
          <p:cNvPicPr>
            <a:picLocks noChangeAspect="1"/>
          </p:cNvPicPr>
          <p:nvPr/>
        </p:nvPicPr>
        <p:blipFill>
          <a:blip r:embed="rId2" cstate="print">
            <a:extLst>
              <a:ext uri="{28A0092B-C50C-407E-A947-70E740481C1C}">
                <a14:useLocalDpi xmlns:a14="http://schemas.microsoft.com/office/drawing/2010/main" val="0"/>
              </a:ext>
            </a:extLst>
          </a:blip>
          <a:srcRect b="49557"/>
          <a:stretch>
            <a:fillRect/>
          </a:stretch>
        </p:blipFill>
        <p:spPr bwMode="auto">
          <a:xfrm>
            <a:off x="1676400" y="3263265"/>
            <a:ext cx="6310313" cy="3118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272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0" y="1127166"/>
            <a:ext cx="3581400" cy="3059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Título"/>
          <p:cNvSpPr>
            <a:spLocks noGrp="1"/>
          </p:cNvSpPr>
          <p:nvPr>
            <p:ph type="title"/>
          </p:nvPr>
        </p:nvSpPr>
        <p:spPr/>
        <p:txBody>
          <a:bodyPr>
            <a:normAutofit fontScale="90000"/>
          </a:bodyPr>
          <a:lstStyle/>
          <a:p>
            <a:r>
              <a:rPr lang="ca-ES" i="1" dirty="0" err="1" smtClean="0"/>
              <a:t>The</a:t>
            </a:r>
            <a:r>
              <a:rPr lang="ca-ES" i="1" dirty="0" smtClean="0"/>
              <a:t> </a:t>
            </a:r>
            <a:r>
              <a:rPr lang="ca-ES" i="1" dirty="0" err="1" smtClean="0"/>
              <a:t>Statistics</a:t>
            </a:r>
            <a:r>
              <a:rPr lang="ca-ES" i="1" dirty="0" smtClean="0"/>
              <a:t> </a:t>
            </a:r>
            <a:r>
              <a:rPr lang="ca-ES" i="1" dirty="0" err="1" smtClean="0"/>
              <a:t>and</a:t>
            </a:r>
            <a:r>
              <a:rPr lang="ca-ES" i="1" dirty="0" smtClean="0"/>
              <a:t> </a:t>
            </a:r>
            <a:r>
              <a:rPr lang="ca-ES" i="1" dirty="0" err="1" smtClean="0"/>
              <a:t>Bioinformatics</a:t>
            </a:r>
            <a:r>
              <a:rPr lang="ca-ES" i="1" dirty="0" smtClean="0"/>
              <a:t> Unit</a:t>
            </a:r>
            <a:endParaRPr lang="ca-ES" i="1" dirty="0"/>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127166"/>
            <a:ext cx="4276725" cy="521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7725" y="3754239"/>
            <a:ext cx="4033838" cy="2908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2458087"/>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p:txBody>
          <a:bodyPr>
            <a:noAutofit/>
          </a:bodyPr>
          <a:lstStyle/>
          <a:p>
            <a:pPr eaLnBrk="1" hangingPunct="1"/>
            <a:r>
              <a:rPr lang="en-US" altLang="ca-ES" dirty="0" smtClean="0">
                <a:latin typeface="Calibri" pitchFamily="34" charset="0"/>
              </a:rPr>
              <a:t>Sources of Gene Attributes</a:t>
            </a:r>
          </a:p>
        </p:txBody>
      </p:sp>
      <p:sp>
        <p:nvSpPr>
          <p:cNvPr id="114690" name="Rectangle 3"/>
          <p:cNvSpPr>
            <a:spLocks noGrp="1" noChangeArrowheads="1"/>
          </p:cNvSpPr>
          <p:nvPr>
            <p:ph idx="1"/>
          </p:nvPr>
        </p:nvSpPr>
        <p:spPr>
          <a:xfrm>
            <a:off x="304800" y="1524000"/>
            <a:ext cx="8534400" cy="4602163"/>
          </a:xfrm>
        </p:spPr>
        <p:txBody>
          <a:bodyPr/>
          <a:lstStyle/>
          <a:p>
            <a:r>
              <a:rPr lang="en-US" altLang="ca-ES" dirty="0" err="1" smtClean="0">
                <a:latin typeface="Calibri" pitchFamily="34" charset="0"/>
              </a:rPr>
              <a:t>Ensembl</a:t>
            </a:r>
            <a:r>
              <a:rPr lang="en-US" altLang="ca-ES" dirty="0" smtClean="0">
                <a:latin typeface="Calibri" pitchFamily="34" charset="0"/>
              </a:rPr>
              <a:t> </a:t>
            </a:r>
            <a:r>
              <a:rPr lang="en-US" altLang="ca-ES" dirty="0" err="1" smtClean="0">
                <a:latin typeface="Calibri" pitchFamily="34" charset="0"/>
              </a:rPr>
              <a:t>BioMart</a:t>
            </a:r>
            <a:r>
              <a:rPr lang="en-US" altLang="ca-ES" dirty="0" smtClean="0">
                <a:latin typeface="Calibri" pitchFamily="34" charset="0"/>
              </a:rPr>
              <a:t> (general)</a:t>
            </a:r>
          </a:p>
          <a:p>
            <a:pPr lvl="1"/>
            <a:r>
              <a:rPr lang="en-US" altLang="ca-ES" dirty="0" smtClean="0">
                <a:latin typeface="Calibri" pitchFamily="34" charset="0"/>
              </a:rPr>
              <a:t>http://www.ensembl.org</a:t>
            </a:r>
          </a:p>
          <a:p>
            <a:r>
              <a:rPr lang="en-US" altLang="ca-ES" dirty="0" err="1" smtClean="0">
                <a:latin typeface="Calibri" pitchFamily="34" charset="0"/>
              </a:rPr>
              <a:t>Entrez</a:t>
            </a:r>
            <a:r>
              <a:rPr lang="en-US" altLang="ca-ES" dirty="0" smtClean="0">
                <a:latin typeface="Calibri" pitchFamily="34" charset="0"/>
              </a:rPr>
              <a:t> Gene (general)</a:t>
            </a:r>
          </a:p>
          <a:p>
            <a:pPr lvl="1"/>
            <a:r>
              <a:rPr lang="en-US" altLang="ca-ES" dirty="0" smtClean="0">
                <a:latin typeface="Calibri" pitchFamily="34" charset="0"/>
              </a:rPr>
              <a:t>http://www.ncbi.nlm.nih.gov/sites/entrez?db=gene</a:t>
            </a:r>
          </a:p>
          <a:p>
            <a:r>
              <a:rPr lang="en-US" altLang="ca-ES" dirty="0" smtClean="0">
                <a:latin typeface="Calibri" pitchFamily="34" charset="0"/>
              </a:rPr>
              <a:t>Model organism databases</a:t>
            </a:r>
          </a:p>
          <a:p>
            <a:pPr lvl="1"/>
            <a:r>
              <a:rPr lang="en-US" altLang="ca-ES" dirty="0" smtClean="0">
                <a:latin typeface="Calibri" pitchFamily="34" charset="0"/>
              </a:rPr>
              <a:t>E.g. SGD: http://www.yeastgenome.org/</a:t>
            </a:r>
          </a:p>
        </p:txBody>
      </p:sp>
    </p:spTree>
    <p:extLst>
      <p:ext uri="{BB962C8B-B14F-4D97-AF65-F5344CB8AC3E}">
        <p14:creationId xmlns:p14="http://schemas.microsoft.com/office/powerpoint/2010/main" val="29824646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7" name="Title 1"/>
          <p:cNvSpPr>
            <a:spLocks noGrp="1"/>
          </p:cNvSpPr>
          <p:nvPr>
            <p:ph type="title"/>
          </p:nvPr>
        </p:nvSpPr>
        <p:spPr/>
        <p:txBody>
          <a:bodyPr>
            <a:noAutofit/>
          </a:bodyPr>
          <a:lstStyle/>
          <a:p>
            <a:pPr eaLnBrk="1" hangingPunct="1"/>
            <a:r>
              <a:rPr lang="en-US" altLang="ca-ES" dirty="0" err="1" smtClean="0">
                <a:latin typeface="Calibri" pitchFamily="34" charset="0"/>
              </a:rPr>
              <a:t>Ensembl</a:t>
            </a:r>
            <a:r>
              <a:rPr lang="en-US" altLang="ca-ES" dirty="0" smtClean="0">
                <a:latin typeface="Calibri" pitchFamily="34" charset="0"/>
              </a:rPr>
              <a:t> </a:t>
            </a:r>
            <a:r>
              <a:rPr lang="en-US" altLang="ca-ES" dirty="0" err="1" smtClean="0">
                <a:latin typeface="Calibri" pitchFamily="34" charset="0"/>
              </a:rPr>
              <a:t>BioMart</a:t>
            </a:r>
            <a:endParaRPr lang="en-US" altLang="ca-ES" dirty="0" smtClean="0">
              <a:latin typeface="Calibri" pitchFamily="34" charset="0"/>
            </a:endParaRPr>
          </a:p>
        </p:txBody>
      </p:sp>
      <p:sp>
        <p:nvSpPr>
          <p:cNvPr id="116738" name="Content Placeholder 2"/>
          <p:cNvSpPr>
            <a:spLocks noGrp="1"/>
          </p:cNvSpPr>
          <p:nvPr>
            <p:ph idx="1"/>
          </p:nvPr>
        </p:nvSpPr>
        <p:spPr>
          <a:xfrm>
            <a:off x="685800" y="1295400"/>
            <a:ext cx="8229600" cy="4800600"/>
          </a:xfrm>
        </p:spPr>
        <p:txBody>
          <a:bodyPr/>
          <a:lstStyle/>
          <a:p>
            <a:r>
              <a:rPr lang="en-US" altLang="ca-ES" smtClean="0">
                <a:latin typeface="Calibri" pitchFamily="34" charset="0"/>
              </a:rPr>
              <a:t>Convenient access to gene list annotation</a:t>
            </a:r>
          </a:p>
        </p:txBody>
      </p:sp>
      <p:sp>
        <p:nvSpPr>
          <p:cNvPr id="116739" name="Rectangle 6"/>
          <p:cNvSpPr>
            <a:spLocks noChangeArrowheads="1"/>
          </p:cNvSpPr>
          <p:nvPr/>
        </p:nvSpPr>
        <p:spPr bwMode="auto">
          <a:xfrm>
            <a:off x="4876800" y="2133600"/>
            <a:ext cx="2238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altLang="ca-ES"/>
              <a:t>Select genome</a:t>
            </a:r>
          </a:p>
        </p:txBody>
      </p:sp>
      <p:sp>
        <p:nvSpPr>
          <p:cNvPr id="116740" name="Rectangle 8"/>
          <p:cNvSpPr>
            <a:spLocks noChangeArrowheads="1"/>
          </p:cNvSpPr>
          <p:nvPr/>
        </p:nvSpPr>
        <p:spPr bwMode="auto">
          <a:xfrm>
            <a:off x="6753225" y="3962400"/>
            <a:ext cx="23907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altLang="ca-ES"/>
              <a:t>Select attributes</a:t>
            </a:r>
          </a:p>
          <a:p>
            <a:pPr eaLnBrk="1" hangingPunct="1"/>
            <a:r>
              <a:rPr lang="en-US" altLang="ca-ES"/>
              <a:t>to download</a:t>
            </a:r>
          </a:p>
        </p:txBody>
      </p:sp>
      <p:sp>
        <p:nvSpPr>
          <p:cNvPr id="10" name="Right Arrow 9"/>
          <p:cNvSpPr/>
          <p:nvPr/>
        </p:nvSpPr>
        <p:spPr bwMode="auto">
          <a:xfrm rot="2962736">
            <a:off x="6950049" y="2572124"/>
            <a:ext cx="882701" cy="447564"/>
          </a:xfrm>
          <a:prstGeom prst="rightArrow">
            <a:avLst/>
          </a:prstGeom>
          <a:solidFill>
            <a:srgbClr val="3366FF"/>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sp>
      <p:sp>
        <p:nvSpPr>
          <p:cNvPr id="13" name="Right Arrow 12"/>
          <p:cNvSpPr/>
          <p:nvPr/>
        </p:nvSpPr>
        <p:spPr bwMode="auto">
          <a:xfrm rot="2962736">
            <a:off x="7864450" y="3533510"/>
            <a:ext cx="882701" cy="447564"/>
          </a:xfrm>
          <a:prstGeom prst="rightArrow">
            <a:avLst/>
          </a:prstGeom>
          <a:solidFill>
            <a:srgbClr val="3366FF"/>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sp>
      <p:pic>
        <p:nvPicPr>
          <p:cNvPr id="116747" name="Picture 13" descr="Screen shot 2010-07-14 at 11.58.18 AM.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981200"/>
            <a:ext cx="4667250" cy="1219200"/>
          </a:xfrm>
          <a:prstGeom prst="rect">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pic>
      <p:pic>
        <p:nvPicPr>
          <p:cNvPr id="116748" name="Picture 14" descr="Screen shot 2010-07-14 at 11.58.55 AM.png"/>
          <p:cNvPicPr>
            <a:picLocks noChangeAspect="1"/>
          </p:cNvPicPr>
          <p:nvPr/>
        </p:nvPicPr>
        <p:blipFill>
          <a:blip r:embed="rId4" cstate="print">
            <a:extLst>
              <a:ext uri="{28A0092B-C50C-407E-A947-70E740481C1C}">
                <a14:useLocalDpi xmlns:a14="http://schemas.microsoft.com/office/drawing/2010/main" val="0"/>
              </a:ext>
            </a:extLst>
          </a:blip>
          <a:srcRect r="7285"/>
          <a:stretch>
            <a:fillRect/>
          </a:stretch>
        </p:blipFill>
        <p:spPr bwMode="auto">
          <a:xfrm>
            <a:off x="1371600" y="2743200"/>
            <a:ext cx="4876800" cy="28194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6749" name="Picture 15" descr="Screen shot 2010-07-14 at 12.01.37 PM.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4940300"/>
            <a:ext cx="2965450" cy="173513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6750" name="Rectangle 7"/>
          <p:cNvSpPr>
            <a:spLocks noChangeArrowheads="1"/>
          </p:cNvSpPr>
          <p:nvPr/>
        </p:nvSpPr>
        <p:spPr bwMode="auto">
          <a:xfrm>
            <a:off x="6248400" y="3048000"/>
            <a:ext cx="186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altLang="ca-ES"/>
              <a:t>Select filters</a:t>
            </a:r>
          </a:p>
        </p:txBody>
      </p:sp>
      <p:sp>
        <p:nvSpPr>
          <p:cNvPr id="116751" name="TextBox 1"/>
          <p:cNvSpPr txBox="1">
            <a:spLocks noChangeArrowheads="1"/>
          </p:cNvSpPr>
          <p:nvPr/>
        </p:nvSpPr>
        <p:spPr bwMode="auto">
          <a:xfrm>
            <a:off x="179388" y="5876925"/>
            <a:ext cx="26273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altLang="ca-ES"/>
              <a:t>www.ensembl.org</a:t>
            </a:r>
          </a:p>
          <a:p>
            <a:pPr eaLnBrk="1" hangingPunct="1"/>
            <a:endParaRPr lang="en-US" altLang="ca-ES"/>
          </a:p>
        </p:txBody>
      </p:sp>
    </p:spTree>
    <p:extLst>
      <p:ext uri="{BB962C8B-B14F-4D97-AF65-F5344CB8AC3E}">
        <p14:creationId xmlns:p14="http://schemas.microsoft.com/office/powerpoint/2010/main" val="9452530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err="1" smtClean="0"/>
              <a:t>Pathway</a:t>
            </a:r>
            <a:r>
              <a:rPr lang="es-ES" dirty="0" smtClean="0"/>
              <a:t> </a:t>
            </a:r>
            <a:r>
              <a:rPr lang="es-ES" dirty="0" err="1" smtClean="0"/>
              <a:t>Analysis</a:t>
            </a:r>
            <a:endParaRPr lang="ca-ES" dirty="0"/>
          </a:p>
        </p:txBody>
      </p:sp>
      <p:sp>
        <p:nvSpPr>
          <p:cNvPr id="6" name="5 Subtítulo"/>
          <p:cNvSpPr>
            <a:spLocks noGrp="1"/>
          </p:cNvSpPr>
          <p:nvPr>
            <p:ph type="subTitle" idx="1"/>
          </p:nvPr>
        </p:nvSpPr>
        <p:spPr/>
        <p:txBody>
          <a:bodyPr/>
          <a:lstStyle/>
          <a:p>
            <a:r>
              <a:rPr lang="es-ES" i="1" dirty="0" err="1" smtClean="0"/>
              <a:t>Overrepresentation</a:t>
            </a:r>
            <a:r>
              <a:rPr lang="es-ES" i="1" dirty="0" smtClean="0"/>
              <a:t> </a:t>
            </a:r>
            <a:r>
              <a:rPr lang="es-ES" i="1" dirty="0" err="1" smtClean="0"/>
              <a:t>Analysis</a:t>
            </a:r>
            <a:endParaRPr lang="es-ES" i="1" dirty="0" smtClean="0"/>
          </a:p>
          <a:p>
            <a:r>
              <a:rPr lang="es-ES" i="1" dirty="0" smtClean="0"/>
              <a:t>Gene Set </a:t>
            </a:r>
            <a:r>
              <a:rPr lang="es-ES" i="1" dirty="0" err="1" smtClean="0"/>
              <a:t>Enrichment</a:t>
            </a:r>
            <a:r>
              <a:rPr lang="es-ES" i="1" dirty="0" smtClean="0"/>
              <a:t> </a:t>
            </a:r>
            <a:r>
              <a:rPr lang="es-ES" i="1" dirty="0" err="1" smtClean="0"/>
              <a:t>Analysis</a:t>
            </a:r>
            <a:endParaRPr lang="ca-ES" i="1" dirty="0"/>
          </a:p>
        </p:txBody>
      </p:sp>
    </p:spTree>
    <p:extLst>
      <p:ext uri="{BB962C8B-B14F-4D97-AF65-F5344CB8AC3E}">
        <p14:creationId xmlns:p14="http://schemas.microsoft.com/office/powerpoint/2010/main" val="35982544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457200" y="228600"/>
            <a:ext cx="8229600" cy="685800"/>
          </a:xfrm>
        </p:spPr>
        <p:txBody>
          <a:bodyPr>
            <a:noAutofit/>
          </a:bodyPr>
          <a:lstStyle/>
          <a:p>
            <a:r>
              <a:rPr lang="en-US" altLang="ca-ES" dirty="0" smtClean="0">
                <a:latin typeface="Calibri" pitchFamily="34" charset="0"/>
              </a:rPr>
              <a:t>Pathway and Network Analysis</a:t>
            </a:r>
          </a:p>
        </p:txBody>
      </p:sp>
      <p:sp>
        <p:nvSpPr>
          <p:cNvPr id="23554" name="Content Placeholder 1"/>
          <p:cNvSpPr>
            <a:spLocks noGrp="1"/>
          </p:cNvSpPr>
          <p:nvPr>
            <p:ph idx="1"/>
          </p:nvPr>
        </p:nvSpPr>
        <p:spPr>
          <a:xfrm>
            <a:off x="457200" y="1219200"/>
            <a:ext cx="8382000" cy="4906963"/>
          </a:xfrm>
        </p:spPr>
        <p:txBody>
          <a:bodyPr>
            <a:normAutofit/>
          </a:bodyPr>
          <a:lstStyle/>
          <a:p>
            <a:r>
              <a:rPr lang="en-US" altLang="ca-ES" dirty="0">
                <a:latin typeface="Calibri" pitchFamily="34" charset="0"/>
              </a:rPr>
              <a:t>Any type of analysis that involves pathway or network information</a:t>
            </a:r>
          </a:p>
          <a:p>
            <a:r>
              <a:rPr lang="en-US" altLang="ca-ES" dirty="0" smtClean="0">
                <a:latin typeface="Calibri" pitchFamily="34" charset="0"/>
              </a:rPr>
              <a:t>Helps gain mechanistic insight into </a:t>
            </a:r>
            <a:r>
              <a:rPr lang="en-US" altLang="en-US" dirty="0" smtClean="0">
                <a:latin typeface="Calibri" pitchFamily="34" charset="0"/>
              </a:rPr>
              <a:t>‘</a:t>
            </a:r>
            <a:r>
              <a:rPr lang="en-US" altLang="ja-JP" dirty="0" err="1" smtClean="0">
                <a:latin typeface="Calibri" pitchFamily="34" charset="0"/>
              </a:rPr>
              <a:t>omics</a:t>
            </a:r>
            <a:r>
              <a:rPr lang="en-US" altLang="ja-JP" dirty="0" smtClean="0">
                <a:latin typeface="Calibri" pitchFamily="34" charset="0"/>
              </a:rPr>
              <a:t>’ data</a:t>
            </a:r>
          </a:p>
          <a:p>
            <a:pPr lvl="1"/>
            <a:r>
              <a:rPr lang="en-US" altLang="ca-ES" dirty="0" smtClean="0">
                <a:latin typeface="Calibri" pitchFamily="34" charset="0"/>
              </a:rPr>
              <a:t>Identifying a master regulator, drug targets, characterizing pathways active in a sample</a:t>
            </a:r>
          </a:p>
          <a:p>
            <a:r>
              <a:rPr lang="en-US" altLang="ca-ES" dirty="0" smtClean="0">
                <a:latin typeface="Calibri" pitchFamily="34" charset="0"/>
              </a:rPr>
              <a:t>Most commonly applied to help interpret lists of genes</a:t>
            </a:r>
          </a:p>
          <a:p>
            <a:r>
              <a:rPr lang="en-US" altLang="ca-ES" dirty="0" smtClean="0">
                <a:latin typeface="Calibri" pitchFamily="34" charset="0"/>
              </a:rPr>
              <a:t>Most popular type is pathway </a:t>
            </a:r>
            <a:r>
              <a:rPr lang="en-US" altLang="ca-ES" b="1" i="1" dirty="0" smtClean="0">
                <a:latin typeface="Calibri" pitchFamily="34" charset="0"/>
              </a:rPr>
              <a:t>enrichment analysis</a:t>
            </a:r>
            <a:r>
              <a:rPr lang="en-US" altLang="ca-ES" dirty="0" smtClean="0">
                <a:latin typeface="Calibri" pitchFamily="34" charset="0"/>
              </a:rPr>
              <a:t>, but many others are useful</a:t>
            </a:r>
          </a:p>
        </p:txBody>
      </p:sp>
    </p:spTree>
    <p:extLst>
      <p:ext uri="{BB962C8B-B14F-4D97-AF65-F5344CB8AC3E}">
        <p14:creationId xmlns:p14="http://schemas.microsoft.com/office/powerpoint/2010/main" val="39887937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normAutofit fontScale="90000"/>
          </a:bodyPr>
          <a:lstStyle/>
          <a:p>
            <a:r>
              <a:rPr lang="en-US" altLang="ca-ES" dirty="0" smtClean="0">
                <a:latin typeface="Arial" pitchFamily="34" charset="0"/>
              </a:rPr>
              <a:t>Benefits of Pathway Analysis</a:t>
            </a:r>
          </a:p>
        </p:txBody>
      </p:sp>
      <p:sp>
        <p:nvSpPr>
          <p:cNvPr id="36866" name="Content Placeholder 2"/>
          <p:cNvSpPr>
            <a:spLocks noGrp="1"/>
          </p:cNvSpPr>
          <p:nvPr>
            <p:ph idx="1"/>
          </p:nvPr>
        </p:nvSpPr>
        <p:spPr/>
        <p:txBody>
          <a:bodyPr>
            <a:normAutofit fontScale="92500" lnSpcReduction="10000"/>
          </a:bodyPr>
          <a:lstStyle/>
          <a:p>
            <a:r>
              <a:rPr lang="en-US" altLang="ca-ES" dirty="0" smtClean="0">
                <a:latin typeface="Arial" pitchFamily="34" charset="0"/>
              </a:rPr>
              <a:t>Easier to interpret</a:t>
            </a:r>
          </a:p>
          <a:p>
            <a:pPr lvl="1"/>
            <a:r>
              <a:rPr lang="en-US" altLang="ca-ES" dirty="0" smtClean="0">
                <a:latin typeface="Arial" pitchFamily="34" charset="0"/>
              </a:rPr>
              <a:t>Familiar concepts e.g. cell cycle</a:t>
            </a:r>
          </a:p>
          <a:p>
            <a:r>
              <a:rPr lang="en-US" altLang="ca-ES" dirty="0" smtClean="0">
                <a:latin typeface="Arial" pitchFamily="34" charset="0"/>
              </a:rPr>
              <a:t>Identifies possible causal mechanisms</a:t>
            </a:r>
          </a:p>
          <a:p>
            <a:r>
              <a:rPr lang="en-US" altLang="ca-ES" dirty="0" smtClean="0">
                <a:latin typeface="Arial" pitchFamily="34" charset="0"/>
              </a:rPr>
              <a:t>Predicts new roles for genes</a:t>
            </a:r>
          </a:p>
          <a:p>
            <a:r>
              <a:rPr lang="en-US" altLang="ca-ES" dirty="0" smtClean="0">
                <a:latin typeface="Arial" pitchFamily="34" charset="0"/>
              </a:rPr>
              <a:t>Improves statistical power</a:t>
            </a:r>
          </a:p>
          <a:p>
            <a:pPr lvl="1"/>
            <a:r>
              <a:rPr lang="en-US" altLang="ca-ES" dirty="0" smtClean="0">
                <a:latin typeface="Arial" pitchFamily="34" charset="0"/>
              </a:rPr>
              <a:t>Fewer tests, aggregates data from multiple genes into one pathway</a:t>
            </a:r>
          </a:p>
          <a:p>
            <a:r>
              <a:rPr lang="en-US" altLang="ca-ES" dirty="0" smtClean="0">
                <a:latin typeface="Arial" pitchFamily="34" charset="0"/>
              </a:rPr>
              <a:t>More reproducible</a:t>
            </a:r>
          </a:p>
          <a:p>
            <a:pPr lvl="1"/>
            <a:r>
              <a:rPr lang="en-US" altLang="ca-ES" dirty="0" smtClean="0">
                <a:latin typeface="Arial" pitchFamily="34" charset="0"/>
              </a:rPr>
              <a:t>E.g. gene expression signatures</a:t>
            </a:r>
          </a:p>
          <a:p>
            <a:r>
              <a:rPr lang="en-US" altLang="ca-ES" dirty="0" smtClean="0">
                <a:latin typeface="Arial" pitchFamily="34" charset="0"/>
              </a:rPr>
              <a:t>Facilitates integration of multiple data types</a:t>
            </a:r>
          </a:p>
          <a:p>
            <a:endParaRPr lang="en-US" altLang="ca-ES" dirty="0" smtClean="0">
              <a:latin typeface="Arial" pitchFamily="34" charset="0"/>
            </a:endParaRPr>
          </a:p>
        </p:txBody>
      </p:sp>
    </p:spTree>
    <p:extLst>
      <p:ext uri="{BB962C8B-B14F-4D97-AF65-F5344CB8AC3E}">
        <p14:creationId xmlns:p14="http://schemas.microsoft.com/office/powerpoint/2010/main" val="35720880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err="1" smtClean="0"/>
              <a:t>Types</a:t>
            </a:r>
            <a:r>
              <a:rPr lang="ca-ES" dirty="0" smtClean="0"/>
              <a:t> of </a:t>
            </a:r>
            <a:r>
              <a:rPr lang="ca-ES" dirty="0" err="1" smtClean="0"/>
              <a:t>Pathway</a:t>
            </a:r>
            <a:r>
              <a:rPr lang="ca-ES" dirty="0" smtClean="0"/>
              <a:t> </a:t>
            </a:r>
            <a:r>
              <a:rPr lang="ca-ES" dirty="0" err="1" smtClean="0"/>
              <a:t>Analysis</a:t>
            </a:r>
            <a:endParaRPr lang="en-US" dirty="0"/>
          </a:p>
        </p:txBody>
      </p:sp>
      <p:pic>
        <p:nvPicPr>
          <p:cNvPr id="4" name="3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304" y="1524001"/>
            <a:ext cx="8665893" cy="4267199"/>
          </a:xfrm>
          <a:prstGeom prst="rect">
            <a:avLst/>
          </a:prstGeom>
        </p:spPr>
      </p:pic>
      <p:sp>
        <p:nvSpPr>
          <p:cNvPr id="5" name="4 CuadroTexto"/>
          <p:cNvSpPr txBox="1"/>
          <p:nvPr/>
        </p:nvSpPr>
        <p:spPr>
          <a:xfrm>
            <a:off x="4563758" y="6031468"/>
            <a:ext cx="4480714" cy="369332"/>
          </a:xfrm>
          <a:prstGeom prst="rect">
            <a:avLst/>
          </a:prstGeom>
          <a:noFill/>
        </p:spPr>
        <p:txBody>
          <a:bodyPr wrap="none" rtlCol="0">
            <a:spAutoFit/>
          </a:bodyPr>
          <a:lstStyle/>
          <a:p>
            <a:r>
              <a:rPr lang="ca-ES" sz="1800" b="0" dirty="0" err="1" smtClean="0">
                <a:latin typeface="Arial" pitchFamily="34" charset="0"/>
                <a:cs typeface="Arial" pitchFamily="34" charset="0"/>
              </a:rPr>
              <a:t>Khatri</a:t>
            </a:r>
            <a:r>
              <a:rPr lang="ca-ES" sz="1800" b="0" dirty="0" smtClean="0">
                <a:latin typeface="Arial" pitchFamily="34" charset="0"/>
                <a:cs typeface="Arial" pitchFamily="34" charset="0"/>
              </a:rPr>
              <a:t> et alt. </a:t>
            </a:r>
            <a:r>
              <a:rPr lang="ca-ES" sz="1800" b="0" i="1" dirty="0" smtClean="0">
                <a:latin typeface="Arial" pitchFamily="34" charset="0"/>
                <a:cs typeface="Arial" pitchFamily="34" charset="0"/>
              </a:rPr>
              <a:t>10 </a:t>
            </a:r>
            <a:r>
              <a:rPr lang="ca-ES" sz="1800" b="0" i="1" dirty="0" err="1" smtClean="0">
                <a:latin typeface="Arial" pitchFamily="34" charset="0"/>
                <a:cs typeface="Arial" pitchFamily="34" charset="0"/>
              </a:rPr>
              <a:t>years</a:t>
            </a:r>
            <a:r>
              <a:rPr lang="ca-ES" sz="1800" b="0" i="1" dirty="0" smtClean="0">
                <a:latin typeface="Arial" pitchFamily="34" charset="0"/>
                <a:cs typeface="Arial" pitchFamily="34" charset="0"/>
              </a:rPr>
              <a:t> of </a:t>
            </a:r>
            <a:r>
              <a:rPr lang="ca-ES" sz="1800" b="0" i="1" dirty="0" err="1" smtClean="0">
                <a:latin typeface="Arial" pitchFamily="34" charset="0"/>
                <a:cs typeface="Arial" pitchFamily="34" charset="0"/>
              </a:rPr>
              <a:t>Pathway</a:t>
            </a:r>
            <a:r>
              <a:rPr lang="ca-ES" sz="1800" b="0" i="1" dirty="0" smtClean="0">
                <a:latin typeface="Arial" pitchFamily="34" charset="0"/>
                <a:cs typeface="Arial" pitchFamily="34" charset="0"/>
              </a:rPr>
              <a:t> </a:t>
            </a:r>
            <a:r>
              <a:rPr lang="ca-ES" sz="1800" b="0" i="1" dirty="0" err="1" smtClean="0">
                <a:latin typeface="Arial" pitchFamily="34" charset="0"/>
                <a:cs typeface="Arial" pitchFamily="34" charset="0"/>
              </a:rPr>
              <a:t>Analysis</a:t>
            </a:r>
            <a:endParaRPr lang="en-US" sz="1800" b="0" i="1" dirty="0">
              <a:latin typeface="Arial" pitchFamily="34" charset="0"/>
              <a:cs typeface="Arial" pitchFamily="34" charset="0"/>
            </a:endParaRPr>
          </a:p>
        </p:txBody>
      </p:sp>
    </p:spTree>
    <p:extLst>
      <p:ext uri="{BB962C8B-B14F-4D97-AF65-F5344CB8AC3E}">
        <p14:creationId xmlns:p14="http://schemas.microsoft.com/office/powerpoint/2010/main" val="35935152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Types of input for Pathway Analysis</a:t>
            </a:r>
            <a:endParaRPr lang="en-US" dirty="0"/>
          </a:p>
        </p:txBody>
      </p:sp>
      <p:sp>
        <p:nvSpPr>
          <p:cNvPr id="3" name="Content Placeholder 2"/>
          <p:cNvSpPr>
            <a:spLocks noGrp="1"/>
          </p:cNvSpPr>
          <p:nvPr>
            <p:ph idx="1"/>
          </p:nvPr>
        </p:nvSpPr>
        <p:spPr/>
        <p:txBody>
          <a:bodyPr>
            <a:normAutofit fontScale="92500"/>
          </a:bodyPr>
          <a:lstStyle/>
          <a:p>
            <a:r>
              <a:rPr lang="en-US" b="1" u="sng" dirty="0" smtClean="0"/>
              <a:t>Gene list</a:t>
            </a:r>
            <a:r>
              <a:rPr lang="en-US" dirty="0" smtClean="0"/>
              <a:t> (e.g. expression change &gt; 2-fold)</a:t>
            </a:r>
            <a:endParaRPr lang="en-US" b="1" u="sng" dirty="0" smtClean="0"/>
          </a:p>
          <a:p>
            <a:pPr lvl="1"/>
            <a:r>
              <a:rPr lang="en-US" dirty="0" smtClean="0"/>
              <a:t>Answers the question: </a:t>
            </a:r>
            <a:r>
              <a:rPr lang="en-US" b="1" dirty="0" smtClean="0"/>
              <a:t>Are any gene sets surprisingly enriched (or depleted) in my gene list?</a:t>
            </a:r>
          </a:p>
          <a:p>
            <a:pPr lvl="1"/>
            <a:r>
              <a:rPr lang="en-US" dirty="0" smtClean="0"/>
              <a:t>Statistical test: Fisher’s Exact Test (aka </a:t>
            </a:r>
            <a:r>
              <a:rPr lang="en-US" dirty="0" err="1" smtClean="0"/>
              <a:t>Hypergeometric</a:t>
            </a:r>
            <a:r>
              <a:rPr lang="en-US" dirty="0" smtClean="0"/>
              <a:t> test)</a:t>
            </a:r>
          </a:p>
          <a:p>
            <a:r>
              <a:rPr lang="en-US" b="1" u="sng" dirty="0" smtClean="0"/>
              <a:t>Ranked list </a:t>
            </a:r>
            <a:r>
              <a:rPr lang="en-US" dirty="0" smtClean="0"/>
              <a:t>(e.g. by differential expression)</a:t>
            </a:r>
          </a:p>
          <a:p>
            <a:pPr lvl="1"/>
            <a:r>
              <a:rPr lang="en-US" dirty="0" smtClean="0"/>
              <a:t>Answers the question: </a:t>
            </a:r>
            <a:r>
              <a:rPr lang="en-US" b="1" dirty="0"/>
              <a:t>A</a:t>
            </a:r>
            <a:r>
              <a:rPr lang="en-US" b="1" dirty="0" smtClean="0"/>
              <a:t>re any gene set ranked surprisingly high or low in my ranked list of genes?</a:t>
            </a:r>
          </a:p>
          <a:p>
            <a:pPr lvl="1"/>
            <a:r>
              <a:rPr lang="en-US" dirty="0" smtClean="0"/>
              <a:t>Statistical test: minimum </a:t>
            </a:r>
            <a:r>
              <a:rPr lang="en-US" dirty="0" err="1" smtClean="0"/>
              <a:t>hypergeometric</a:t>
            </a:r>
            <a:r>
              <a:rPr lang="en-US" dirty="0" smtClean="0"/>
              <a:t> test (+ others we won’t discuss)</a:t>
            </a:r>
          </a:p>
        </p:txBody>
      </p:sp>
    </p:spTree>
    <p:extLst>
      <p:ext uri="{BB962C8B-B14F-4D97-AF65-F5344CB8AC3E}">
        <p14:creationId xmlns:p14="http://schemas.microsoft.com/office/powerpoint/2010/main" val="8938572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868362"/>
          </a:xfrm>
        </p:spPr>
        <p:txBody>
          <a:bodyPr>
            <a:noAutofit/>
          </a:bodyPr>
          <a:lstStyle/>
          <a:p>
            <a:r>
              <a:rPr lang="ca-ES" sz="3200" dirty="0" err="1" smtClean="0"/>
              <a:t>Types</a:t>
            </a:r>
            <a:r>
              <a:rPr lang="ca-ES" sz="3200" dirty="0" smtClean="0"/>
              <a:t> of </a:t>
            </a:r>
            <a:r>
              <a:rPr lang="ca-ES" sz="3200" dirty="0" err="1" smtClean="0"/>
              <a:t>Pathway</a:t>
            </a:r>
            <a:r>
              <a:rPr lang="ca-ES" sz="3200" dirty="0" smtClean="0"/>
              <a:t> </a:t>
            </a:r>
            <a:r>
              <a:rPr lang="ca-ES" sz="3200" dirty="0" err="1" smtClean="0"/>
              <a:t>Analysis</a:t>
            </a:r>
            <a:r>
              <a:rPr lang="ca-ES" sz="3200" dirty="0" smtClean="0"/>
              <a:t> </a:t>
            </a:r>
            <a:r>
              <a:rPr lang="ca-ES" sz="3200" dirty="0" err="1" smtClean="0"/>
              <a:t>depending</a:t>
            </a:r>
            <a:r>
              <a:rPr lang="ca-ES" sz="3200" dirty="0" smtClean="0"/>
              <a:t> on </a:t>
            </a:r>
            <a:br>
              <a:rPr lang="ca-ES" sz="3200" dirty="0" smtClean="0"/>
            </a:br>
            <a:r>
              <a:rPr lang="ca-ES" sz="3200" i="1" dirty="0" smtClean="0"/>
              <a:t>input</a:t>
            </a:r>
            <a:r>
              <a:rPr lang="ca-ES" sz="3200" dirty="0" smtClean="0"/>
              <a:t> and </a:t>
            </a:r>
            <a:r>
              <a:rPr lang="ca-ES" sz="3200" i="1" dirty="0" smtClean="0"/>
              <a:t>test</a:t>
            </a:r>
            <a:r>
              <a:rPr lang="ca-ES" sz="3200" dirty="0" smtClean="0"/>
              <a:t> </a:t>
            </a:r>
            <a:r>
              <a:rPr lang="ca-ES" sz="3200" dirty="0" err="1" smtClean="0"/>
              <a:t>performed</a:t>
            </a:r>
            <a:endParaRPr lang="en-US" sz="3200" dirty="0"/>
          </a:p>
        </p:txBody>
      </p:sp>
      <p:sp>
        <p:nvSpPr>
          <p:cNvPr id="3" name="2 Marcador de contenido"/>
          <p:cNvSpPr>
            <a:spLocks noGrp="1"/>
          </p:cNvSpPr>
          <p:nvPr>
            <p:ph idx="1"/>
          </p:nvPr>
        </p:nvSpPr>
        <p:spPr>
          <a:xfrm>
            <a:off x="533400" y="1447800"/>
            <a:ext cx="8229600" cy="4906963"/>
          </a:xfrm>
        </p:spPr>
        <p:txBody>
          <a:bodyPr>
            <a:normAutofit fontScale="85000" lnSpcReduction="20000"/>
          </a:bodyPr>
          <a:lstStyle/>
          <a:p>
            <a:r>
              <a:rPr lang="ca-ES" dirty="0" smtClean="0"/>
              <a:t>Over-</a:t>
            </a:r>
            <a:r>
              <a:rPr lang="ca-ES" dirty="0" err="1" smtClean="0"/>
              <a:t>representation</a:t>
            </a:r>
            <a:r>
              <a:rPr lang="ca-ES" dirty="0" smtClean="0"/>
              <a:t> </a:t>
            </a:r>
            <a:r>
              <a:rPr lang="ca-ES" dirty="0" err="1" smtClean="0"/>
              <a:t>Analysis</a:t>
            </a:r>
            <a:endParaRPr lang="ca-ES" dirty="0" smtClean="0"/>
          </a:p>
          <a:p>
            <a:pPr lvl="1"/>
            <a:r>
              <a:rPr lang="ca-ES" dirty="0" err="1" smtClean="0"/>
              <a:t>Takes</a:t>
            </a:r>
            <a:r>
              <a:rPr lang="ca-ES" dirty="0" smtClean="0"/>
              <a:t> a </a:t>
            </a:r>
            <a:r>
              <a:rPr lang="ca-ES" dirty="0" err="1" smtClean="0"/>
              <a:t>list</a:t>
            </a:r>
            <a:r>
              <a:rPr lang="ca-ES" dirty="0" smtClean="0"/>
              <a:t> of </a:t>
            </a:r>
            <a:r>
              <a:rPr lang="ca-ES" dirty="0" err="1" smtClean="0"/>
              <a:t>differentially</a:t>
            </a:r>
            <a:r>
              <a:rPr lang="ca-ES" dirty="0" smtClean="0"/>
              <a:t> </a:t>
            </a:r>
            <a:r>
              <a:rPr lang="ca-ES" dirty="0" err="1" smtClean="0"/>
              <a:t>expressed</a:t>
            </a:r>
            <a:r>
              <a:rPr lang="ca-ES" dirty="0" smtClean="0"/>
              <a:t> </a:t>
            </a:r>
            <a:r>
              <a:rPr lang="ca-ES" dirty="0" err="1" smtClean="0"/>
              <a:t>genes</a:t>
            </a:r>
            <a:endParaRPr lang="ca-ES" dirty="0" smtClean="0"/>
          </a:p>
          <a:p>
            <a:pPr lvl="1"/>
            <a:r>
              <a:rPr lang="ca-ES" dirty="0" err="1" smtClean="0"/>
              <a:t>Looks</a:t>
            </a:r>
            <a:r>
              <a:rPr lang="ca-ES" dirty="0" smtClean="0"/>
              <a:t> for “categories” </a:t>
            </a:r>
            <a:r>
              <a:rPr lang="ca-ES" dirty="0" err="1" smtClean="0"/>
              <a:t>that</a:t>
            </a:r>
            <a:r>
              <a:rPr lang="ca-ES" dirty="0" smtClean="0"/>
              <a:t> </a:t>
            </a:r>
            <a:r>
              <a:rPr lang="ca-ES" dirty="0" err="1" smtClean="0"/>
              <a:t>appear</a:t>
            </a:r>
            <a:r>
              <a:rPr lang="ca-ES" dirty="0" smtClean="0"/>
              <a:t> </a:t>
            </a:r>
            <a:r>
              <a:rPr lang="ca-ES" dirty="0" err="1" smtClean="0"/>
              <a:t>more</a:t>
            </a:r>
            <a:r>
              <a:rPr lang="ca-ES" dirty="0" smtClean="0"/>
              <a:t> </a:t>
            </a:r>
            <a:r>
              <a:rPr lang="ca-ES" dirty="0" err="1" smtClean="0"/>
              <a:t>often</a:t>
            </a:r>
            <a:r>
              <a:rPr lang="ca-ES" dirty="0" smtClean="0"/>
              <a:t> in </a:t>
            </a:r>
            <a:r>
              <a:rPr lang="ca-ES" dirty="0" err="1" smtClean="0"/>
              <a:t>the</a:t>
            </a:r>
            <a:r>
              <a:rPr lang="ca-ES" dirty="0" smtClean="0"/>
              <a:t> </a:t>
            </a:r>
            <a:r>
              <a:rPr lang="ca-ES" dirty="0" err="1" smtClean="0"/>
              <a:t>gene</a:t>
            </a:r>
            <a:r>
              <a:rPr lang="ca-ES" dirty="0" smtClean="0"/>
              <a:t> </a:t>
            </a:r>
            <a:r>
              <a:rPr lang="ca-ES" dirty="0" err="1" smtClean="0"/>
              <a:t>list</a:t>
            </a:r>
            <a:r>
              <a:rPr lang="ca-ES" dirty="0" smtClean="0"/>
              <a:t> </a:t>
            </a:r>
            <a:r>
              <a:rPr lang="ca-ES" dirty="0" err="1" smtClean="0"/>
              <a:t>than</a:t>
            </a:r>
            <a:r>
              <a:rPr lang="ca-ES" dirty="0" smtClean="0"/>
              <a:t> </a:t>
            </a:r>
            <a:r>
              <a:rPr lang="ca-ES" dirty="0" err="1" smtClean="0"/>
              <a:t>would</a:t>
            </a:r>
            <a:r>
              <a:rPr lang="ca-ES" dirty="0" smtClean="0"/>
              <a:t> be </a:t>
            </a:r>
            <a:r>
              <a:rPr lang="ca-ES" dirty="0" err="1" smtClean="0"/>
              <a:t>expected</a:t>
            </a:r>
            <a:r>
              <a:rPr lang="ca-ES" dirty="0" smtClean="0"/>
              <a:t> </a:t>
            </a:r>
            <a:r>
              <a:rPr lang="ca-ES" dirty="0" err="1" smtClean="0"/>
              <a:t>by</a:t>
            </a:r>
            <a:r>
              <a:rPr lang="ca-ES" dirty="0" smtClean="0"/>
              <a:t> </a:t>
            </a:r>
            <a:r>
              <a:rPr lang="ca-ES" dirty="0" err="1" smtClean="0"/>
              <a:t>chance</a:t>
            </a:r>
            <a:r>
              <a:rPr lang="ca-ES" dirty="0" smtClean="0"/>
              <a:t>,</a:t>
            </a:r>
          </a:p>
          <a:p>
            <a:pPr lvl="1"/>
            <a:r>
              <a:rPr lang="ca-ES" dirty="0" smtClean="0"/>
              <a:t>Uses a </a:t>
            </a:r>
            <a:r>
              <a:rPr lang="ca-ES" dirty="0" err="1" smtClean="0"/>
              <a:t>hypergeometric</a:t>
            </a:r>
            <a:r>
              <a:rPr lang="ca-ES" dirty="0" smtClean="0"/>
              <a:t> /Fisher test </a:t>
            </a:r>
            <a:r>
              <a:rPr lang="ca-ES" dirty="0" err="1" smtClean="0"/>
              <a:t>approach</a:t>
            </a:r>
            <a:endParaRPr lang="ca-ES" dirty="0" smtClean="0"/>
          </a:p>
          <a:p>
            <a:pPr lvl="1"/>
            <a:r>
              <a:rPr lang="ca-ES" dirty="0" err="1" smtClean="0"/>
              <a:t>Intuitive</a:t>
            </a:r>
            <a:r>
              <a:rPr lang="ca-ES" dirty="0" smtClean="0"/>
              <a:t> </a:t>
            </a:r>
            <a:r>
              <a:rPr lang="ca-ES" dirty="0" err="1" smtClean="0"/>
              <a:t>and</a:t>
            </a:r>
            <a:r>
              <a:rPr lang="ca-ES" dirty="0" smtClean="0"/>
              <a:t> simple </a:t>
            </a:r>
            <a:r>
              <a:rPr lang="ca-ES" dirty="0" err="1" smtClean="0"/>
              <a:t>with</a:t>
            </a:r>
            <a:r>
              <a:rPr lang="ca-ES" dirty="0" smtClean="0"/>
              <a:t> </a:t>
            </a:r>
            <a:r>
              <a:rPr lang="ca-ES" dirty="0" err="1" smtClean="0"/>
              <a:t>many</a:t>
            </a:r>
            <a:r>
              <a:rPr lang="ca-ES" dirty="0" smtClean="0"/>
              <a:t> </a:t>
            </a:r>
            <a:r>
              <a:rPr lang="ca-ES" dirty="0" err="1" smtClean="0"/>
              <a:t>limitations</a:t>
            </a:r>
            <a:endParaRPr lang="ca-ES" dirty="0" smtClean="0"/>
          </a:p>
          <a:p>
            <a:r>
              <a:rPr lang="ca-ES" dirty="0" err="1" smtClean="0"/>
              <a:t>Gene</a:t>
            </a:r>
            <a:r>
              <a:rPr lang="ca-ES" dirty="0" smtClean="0"/>
              <a:t> Set </a:t>
            </a:r>
            <a:r>
              <a:rPr lang="ca-ES" dirty="0" err="1" smtClean="0"/>
              <a:t>Enrichment</a:t>
            </a:r>
            <a:r>
              <a:rPr lang="ca-ES" dirty="0" smtClean="0"/>
              <a:t> </a:t>
            </a:r>
            <a:r>
              <a:rPr lang="ca-ES" dirty="0" err="1" smtClean="0"/>
              <a:t>Analysis</a:t>
            </a:r>
            <a:endParaRPr lang="ca-ES" dirty="0" smtClean="0"/>
          </a:p>
          <a:p>
            <a:pPr lvl="1"/>
            <a:r>
              <a:rPr lang="ca-ES" dirty="0" smtClean="0"/>
              <a:t>Uses all </a:t>
            </a:r>
            <a:r>
              <a:rPr lang="ca-ES" dirty="0" err="1" smtClean="0"/>
              <a:t>genes</a:t>
            </a:r>
            <a:r>
              <a:rPr lang="ca-ES" dirty="0" smtClean="0"/>
              <a:t>, </a:t>
            </a:r>
            <a:r>
              <a:rPr lang="ca-ES" dirty="0" err="1" smtClean="0"/>
              <a:t>not</a:t>
            </a:r>
            <a:r>
              <a:rPr lang="ca-ES" dirty="0" smtClean="0"/>
              <a:t> </a:t>
            </a:r>
            <a:r>
              <a:rPr lang="ca-ES" dirty="0" err="1" smtClean="0"/>
              <a:t>only</a:t>
            </a:r>
            <a:r>
              <a:rPr lang="ca-ES" dirty="0" smtClean="0"/>
              <a:t> </a:t>
            </a:r>
            <a:r>
              <a:rPr lang="ca-ES" dirty="0" err="1" smtClean="0"/>
              <a:t>differentially</a:t>
            </a:r>
            <a:r>
              <a:rPr lang="ca-ES" dirty="0" smtClean="0"/>
              <a:t> </a:t>
            </a:r>
            <a:r>
              <a:rPr lang="ca-ES" dirty="0" err="1" smtClean="0"/>
              <a:t>expressed</a:t>
            </a:r>
            <a:endParaRPr lang="ca-ES" dirty="0" smtClean="0"/>
          </a:p>
          <a:p>
            <a:pPr lvl="1"/>
            <a:r>
              <a:rPr lang="ca-ES" dirty="0" smtClean="0"/>
              <a:t>Tests </a:t>
            </a:r>
            <a:r>
              <a:rPr lang="ca-ES" dirty="0" err="1" smtClean="0"/>
              <a:t>selected</a:t>
            </a:r>
            <a:r>
              <a:rPr lang="ca-ES" dirty="0" smtClean="0"/>
              <a:t> </a:t>
            </a:r>
            <a:r>
              <a:rPr lang="ca-ES" dirty="0" err="1" smtClean="0"/>
              <a:t>gene</a:t>
            </a:r>
            <a:r>
              <a:rPr lang="ca-ES" dirty="0" smtClean="0"/>
              <a:t> sets to </a:t>
            </a:r>
            <a:r>
              <a:rPr lang="ca-ES" dirty="0" err="1" smtClean="0"/>
              <a:t>see</a:t>
            </a:r>
            <a:r>
              <a:rPr lang="ca-ES" dirty="0" smtClean="0"/>
              <a:t> </a:t>
            </a:r>
            <a:r>
              <a:rPr lang="ca-ES" dirty="0" err="1" smtClean="0"/>
              <a:t>if</a:t>
            </a:r>
            <a:r>
              <a:rPr lang="ca-ES" dirty="0" smtClean="0"/>
              <a:t> </a:t>
            </a:r>
            <a:r>
              <a:rPr lang="ca-ES" dirty="0" err="1" smtClean="0"/>
              <a:t>number</a:t>
            </a:r>
            <a:r>
              <a:rPr lang="ca-ES" dirty="0" smtClean="0"/>
              <a:t> of </a:t>
            </a:r>
            <a:r>
              <a:rPr lang="ca-ES" dirty="0" err="1" smtClean="0"/>
              <a:t>genes</a:t>
            </a:r>
            <a:r>
              <a:rPr lang="ca-ES" dirty="0" smtClean="0"/>
              <a:t> on top of </a:t>
            </a:r>
            <a:r>
              <a:rPr lang="ca-ES" dirty="0" err="1" smtClean="0"/>
              <a:t>list</a:t>
            </a:r>
            <a:r>
              <a:rPr lang="ca-ES" dirty="0" smtClean="0"/>
              <a:t> of </a:t>
            </a:r>
            <a:r>
              <a:rPr lang="ca-ES" dirty="0" err="1" smtClean="0"/>
              <a:t>ranked</a:t>
            </a:r>
            <a:r>
              <a:rPr lang="ca-ES" dirty="0" smtClean="0"/>
              <a:t> </a:t>
            </a:r>
            <a:r>
              <a:rPr lang="ca-ES" dirty="0" err="1" smtClean="0"/>
              <a:t>comparisons</a:t>
            </a:r>
            <a:r>
              <a:rPr lang="ca-ES" dirty="0" smtClean="0"/>
              <a:t> is </a:t>
            </a:r>
            <a:r>
              <a:rPr lang="ca-ES" dirty="0" err="1" smtClean="0"/>
              <a:t>more</a:t>
            </a:r>
            <a:r>
              <a:rPr lang="ca-ES" dirty="0" smtClean="0"/>
              <a:t> abundant in </a:t>
            </a:r>
            <a:r>
              <a:rPr lang="ca-ES" dirty="0" err="1" smtClean="0"/>
              <a:t>gene</a:t>
            </a:r>
            <a:r>
              <a:rPr lang="ca-ES" dirty="0" smtClean="0"/>
              <a:t> set </a:t>
            </a:r>
            <a:r>
              <a:rPr lang="ca-ES" dirty="0" err="1" smtClean="0"/>
              <a:t>than</a:t>
            </a:r>
            <a:r>
              <a:rPr lang="ca-ES" dirty="0" smtClean="0"/>
              <a:t> </a:t>
            </a:r>
            <a:r>
              <a:rPr lang="ca-ES" dirty="0" err="1" smtClean="0"/>
              <a:t>would</a:t>
            </a:r>
            <a:r>
              <a:rPr lang="ca-ES" dirty="0" smtClean="0"/>
              <a:t> be </a:t>
            </a:r>
            <a:r>
              <a:rPr lang="ca-ES" dirty="0" err="1" smtClean="0"/>
              <a:t>expected</a:t>
            </a:r>
            <a:r>
              <a:rPr lang="ca-ES" dirty="0" smtClean="0"/>
              <a:t> </a:t>
            </a:r>
            <a:r>
              <a:rPr lang="ca-ES" dirty="0" err="1" smtClean="0"/>
              <a:t>by</a:t>
            </a:r>
            <a:r>
              <a:rPr lang="ca-ES" dirty="0" smtClean="0"/>
              <a:t> </a:t>
            </a:r>
            <a:r>
              <a:rPr lang="ca-ES" dirty="0" err="1" smtClean="0"/>
              <a:t>chance</a:t>
            </a:r>
            <a:r>
              <a:rPr lang="ca-ES" dirty="0" smtClean="0"/>
              <a:t>.</a:t>
            </a:r>
          </a:p>
          <a:p>
            <a:pPr lvl="1"/>
            <a:r>
              <a:rPr lang="ca-ES" dirty="0" smtClean="0"/>
              <a:t>Uses K-S or </a:t>
            </a:r>
            <a:r>
              <a:rPr lang="ca-ES" dirty="0" err="1" smtClean="0"/>
              <a:t>wilcoxon</a:t>
            </a:r>
            <a:r>
              <a:rPr lang="ca-ES" dirty="0" smtClean="0"/>
              <a:t> test to compare </a:t>
            </a:r>
            <a:r>
              <a:rPr lang="ca-ES" dirty="0" err="1" smtClean="0"/>
              <a:t>distributions</a:t>
            </a:r>
            <a:r>
              <a:rPr lang="ca-ES" dirty="0" smtClean="0"/>
              <a:t> of test </a:t>
            </a:r>
            <a:r>
              <a:rPr lang="ca-ES" dirty="0" err="1" smtClean="0"/>
              <a:t>statistics</a:t>
            </a:r>
            <a:r>
              <a:rPr lang="ca-ES" dirty="0" smtClean="0"/>
              <a:t>.</a:t>
            </a:r>
            <a:endParaRPr lang="en-US" dirty="0"/>
          </a:p>
        </p:txBody>
      </p:sp>
    </p:spTree>
    <p:extLst>
      <p:ext uri="{BB962C8B-B14F-4D97-AF65-F5344CB8AC3E}">
        <p14:creationId xmlns:p14="http://schemas.microsoft.com/office/powerpoint/2010/main" val="1834258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a:xfrm>
            <a:off x="152400" y="0"/>
            <a:ext cx="8839200" cy="836613"/>
          </a:xfrm>
        </p:spPr>
        <p:txBody>
          <a:bodyPr>
            <a:normAutofit/>
          </a:bodyPr>
          <a:lstStyle/>
          <a:p>
            <a:r>
              <a:rPr lang="en-US" altLang="ca-ES" dirty="0" smtClean="0">
                <a:latin typeface="Calibri" pitchFamily="34" charset="0"/>
              </a:rPr>
              <a:t>Over-representation analysis</a:t>
            </a:r>
          </a:p>
        </p:txBody>
      </p:sp>
      <p:sp>
        <p:nvSpPr>
          <p:cNvPr id="4" name="Oval 3"/>
          <p:cNvSpPr>
            <a:spLocks noChangeArrowheads="1"/>
          </p:cNvSpPr>
          <p:nvPr/>
        </p:nvSpPr>
        <p:spPr bwMode="auto">
          <a:xfrm>
            <a:off x="4211638" y="2133600"/>
            <a:ext cx="2447925" cy="2447925"/>
          </a:xfrm>
          <a:prstGeom prst="ellipse">
            <a:avLst/>
          </a:prstGeom>
          <a:solidFill>
            <a:srgbClr val="FF6600">
              <a:alpha val="34117"/>
            </a:srgbClr>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5" name="Oval 4"/>
          <p:cNvSpPr>
            <a:spLocks noChangeArrowheads="1"/>
          </p:cNvSpPr>
          <p:nvPr/>
        </p:nvSpPr>
        <p:spPr bwMode="auto">
          <a:xfrm>
            <a:off x="2555875" y="2133600"/>
            <a:ext cx="2447925" cy="2447925"/>
          </a:xfrm>
          <a:prstGeom prst="ellipse">
            <a:avLst/>
          </a:prstGeom>
          <a:gradFill rotWithShape="1">
            <a:gsLst>
              <a:gs pos="0">
                <a:srgbClr val="3A7CCB"/>
              </a:gs>
              <a:gs pos="20000">
                <a:srgbClr val="3C7BC7">
                  <a:alpha val="86800"/>
                </a:srgbClr>
              </a:gs>
              <a:gs pos="100000">
                <a:srgbClr val="2C5D98">
                  <a:alpha val="34000"/>
                </a:srgbClr>
              </a:gs>
            </a:gsLst>
            <a:lin ang="5400000"/>
          </a:gra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56324" name="TextBox 6"/>
          <p:cNvSpPr txBox="1">
            <a:spLocks noChangeArrowheads="1"/>
          </p:cNvSpPr>
          <p:nvPr/>
        </p:nvSpPr>
        <p:spPr bwMode="auto">
          <a:xfrm>
            <a:off x="69850" y="1295400"/>
            <a:ext cx="340086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r>
              <a:rPr lang="en-US" altLang="ca-ES" sz="2000" b="0" u="sng" dirty="0">
                <a:latin typeface="Calibri" pitchFamily="34" charset="0"/>
                <a:cs typeface="Calibri" pitchFamily="34" charset="0"/>
              </a:rPr>
              <a:t>Gene list from experiment</a:t>
            </a:r>
            <a:r>
              <a:rPr lang="en-US" altLang="ca-ES" sz="2000" b="0" u="sng" dirty="0" smtClean="0">
                <a:latin typeface="Calibri" pitchFamily="34" charset="0"/>
                <a:cs typeface="Calibri" pitchFamily="34" charset="0"/>
              </a:rPr>
              <a:t>:</a:t>
            </a:r>
          </a:p>
          <a:p>
            <a:pPr algn="l" eaLnBrk="1" hangingPunct="1"/>
            <a:r>
              <a:rPr lang="en-US" altLang="ca-ES" sz="2000" b="0" i="1" dirty="0" smtClean="0">
                <a:latin typeface="Calibri" pitchFamily="34" charset="0"/>
                <a:cs typeface="Calibri" pitchFamily="34" charset="0"/>
              </a:rPr>
              <a:t>Genes </a:t>
            </a:r>
            <a:r>
              <a:rPr lang="en-US" altLang="ca-ES" sz="2000" b="0" i="1" dirty="0">
                <a:latin typeface="Calibri" pitchFamily="34" charset="0"/>
                <a:cs typeface="Calibri" pitchFamily="34" charset="0"/>
              </a:rPr>
              <a:t>down-regulated in drug-</a:t>
            </a:r>
          </a:p>
          <a:p>
            <a:pPr algn="l" eaLnBrk="1" hangingPunct="1"/>
            <a:r>
              <a:rPr lang="en-US" altLang="ca-ES" sz="2000" b="0" i="1" dirty="0">
                <a:latin typeface="Calibri" pitchFamily="34" charset="0"/>
                <a:cs typeface="Calibri" pitchFamily="34" charset="0"/>
              </a:rPr>
              <a:t>sensitive brain cancer cell lines</a:t>
            </a:r>
          </a:p>
        </p:txBody>
      </p:sp>
      <p:sp>
        <p:nvSpPr>
          <p:cNvPr id="56325" name="TextBox 10"/>
          <p:cNvSpPr txBox="1">
            <a:spLocks noChangeArrowheads="1"/>
          </p:cNvSpPr>
          <p:nvPr/>
        </p:nvSpPr>
        <p:spPr bwMode="auto">
          <a:xfrm>
            <a:off x="6553200" y="1141511"/>
            <a:ext cx="255689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r>
              <a:rPr lang="en-US" altLang="ca-ES" sz="2000" b="0" u="sng" dirty="0">
                <a:latin typeface="Calibri" pitchFamily="34" charset="0"/>
                <a:cs typeface="Calibri" pitchFamily="34" charset="0"/>
              </a:rPr>
              <a:t>Pathway information:</a:t>
            </a:r>
          </a:p>
          <a:p>
            <a:pPr algn="l" eaLnBrk="1" hangingPunct="1"/>
            <a:r>
              <a:rPr lang="en-US" altLang="ca-ES" sz="2000" b="0" i="1" dirty="0">
                <a:latin typeface="Calibri" pitchFamily="34" charset="0"/>
                <a:cs typeface="Calibri" pitchFamily="34" charset="0"/>
              </a:rPr>
              <a:t>All genes known to be involved in</a:t>
            </a:r>
          </a:p>
          <a:p>
            <a:pPr algn="l" eaLnBrk="1" hangingPunct="1"/>
            <a:r>
              <a:rPr lang="en-US" altLang="ca-ES" sz="2000" b="0" i="1" dirty="0">
                <a:latin typeface="Calibri" pitchFamily="34" charset="0"/>
                <a:cs typeface="Calibri" pitchFamily="34" charset="0"/>
              </a:rPr>
              <a:t>Neurotransmitter signaling</a:t>
            </a:r>
          </a:p>
        </p:txBody>
      </p:sp>
      <p:cxnSp>
        <p:nvCxnSpPr>
          <p:cNvPr id="13" name="Straight Arrow Connector 12"/>
          <p:cNvCxnSpPr>
            <a:cxnSpLocks noChangeShapeType="1"/>
          </p:cNvCxnSpPr>
          <p:nvPr/>
        </p:nvCxnSpPr>
        <p:spPr bwMode="auto">
          <a:xfrm>
            <a:off x="4643438" y="3429000"/>
            <a:ext cx="0" cy="1439863"/>
          </a:xfrm>
          <a:prstGeom prst="straightConnector1">
            <a:avLst/>
          </a:prstGeom>
          <a:noFill/>
          <a:ln w="381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56327" name="TextBox 13"/>
          <p:cNvSpPr txBox="1">
            <a:spLocks noChangeArrowheads="1"/>
          </p:cNvSpPr>
          <p:nvPr/>
        </p:nvSpPr>
        <p:spPr bwMode="auto">
          <a:xfrm>
            <a:off x="157162" y="4941888"/>
            <a:ext cx="8975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r>
              <a:rPr lang="en-US" altLang="ca-ES" b="0" u="sng">
                <a:latin typeface="Calibri" pitchFamily="34" charset="0"/>
                <a:cs typeface="Calibri" pitchFamily="34" charset="0"/>
              </a:rPr>
              <a:t>Statistical test</a:t>
            </a:r>
            <a:r>
              <a:rPr lang="en-US" altLang="ca-ES" b="0">
                <a:latin typeface="Calibri" pitchFamily="34" charset="0"/>
                <a:cs typeface="Calibri" pitchFamily="34" charset="0"/>
              </a:rPr>
              <a:t>: are there more annotations in gene list than expected?</a:t>
            </a:r>
          </a:p>
        </p:txBody>
      </p:sp>
      <p:sp>
        <p:nvSpPr>
          <p:cNvPr id="56328" name="TextBox 14"/>
          <p:cNvSpPr txBox="1">
            <a:spLocks noChangeArrowheads="1"/>
          </p:cNvSpPr>
          <p:nvPr/>
        </p:nvSpPr>
        <p:spPr bwMode="auto">
          <a:xfrm>
            <a:off x="1803400" y="5445125"/>
            <a:ext cx="59039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r>
              <a:rPr lang="en-US" altLang="ca-ES" b="0" u="sng">
                <a:latin typeface="Calibri" pitchFamily="34" charset="0"/>
                <a:cs typeface="Calibri" pitchFamily="34" charset="0"/>
              </a:rPr>
              <a:t>Hypothesis</a:t>
            </a:r>
            <a:r>
              <a:rPr lang="en-US" altLang="ca-ES" b="0">
                <a:latin typeface="Calibri" pitchFamily="34" charset="0"/>
                <a:cs typeface="Calibri" pitchFamily="34" charset="0"/>
              </a:rPr>
              <a:t>: drug sensitivity in brain cancer is </a:t>
            </a:r>
          </a:p>
          <a:p>
            <a:pPr algn="l" eaLnBrk="1" hangingPunct="1"/>
            <a:r>
              <a:rPr lang="en-US" altLang="ca-ES" b="0">
                <a:latin typeface="Calibri" pitchFamily="34" charset="0"/>
                <a:cs typeface="Calibri" pitchFamily="34" charset="0"/>
              </a:rPr>
              <a:t>related to reduced neurotransmitter signaling</a:t>
            </a:r>
          </a:p>
        </p:txBody>
      </p:sp>
      <p:sp>
        <p:nvSpPr>
          <p:cNvPr id="16" name="Circular Arrow 15"/>
          <p:cNvSpPr>
            <a:spLocks/>
          </p:cNvSpPr>
          <p:nvPr/>
        </p:nvSpPr>
        <p:spPr bwMode="auto">
          <a:xfrm>
            <a:off x="6875463" y="3009900"/>
            <a:ext cx="720725" cy="647700"/>
          </a:xfrm>
          <a:custGeom>
            <a:avLst/>
            <a:gdLst>
              <a:gd name="T0" fmla="*/ 40481 w 720725"/>
              <a:gd name="T1" fmla="*/ 323850 h 647700"/>
              <a:gd name="T2" fmla="*/ 319728 w 720725"/>
              <a:gd name="T3" fmla="*/ 42776 h 647700"/>
              <a:gd name="T4" fmla="*/ 663826 w 720725"/>
              <a:gd name="T5" fmla="*/ 234236 h 647700"/>
              <a:gd name="T6" fmla="*/ 701013 w 720725"/>
              <a:gd name="T7" fmla="*/ 234236 h 647700"/>
              <a:gd name="T8" fmla="*/ 639763 w 720725"/>
              <a:gd name="T9" fmla="*/ 323850 h 647700"/>
              <a:gd name="T10" fmla="*/ 539088 w 720725"/>
              <a:gd name="T11" fmla="*/ 234236 h 647700"/>
              <a:gd name="T12" fmla="*/ 574589 w 720725"/>
              <a:gd name="T13" fmla="*/ 234236 h 647700"/>
              <a:gd name="T14" fmla="*/ 320309 w 720725"/>
              <a:gd name="T15" fmla="*/ 124308 h 647700"/>
              <a:gd name="T16" fmla="*/ 121444 w 720725"/>
              <a:gd name="T17" fmla="*/ 323849 h 647700"/>
              <a:gd name="T18" fmla="*/ 40481 w 720725"/>
              <a:gd name="T19" fmla="*/ 323850 h 6477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0725" h="647700">
                <a:moveTo>
                  <a:pt x="40481" y="323850"/>
                </a:moveTo>
                <a:cubicBezTo>
                  <a:pt x="40481" y="181266"/>
                  <a:pt x="160076" y="60889"/>
                  <a:pt x="319728" y="42776"/>
                </a:cubicBezTo>
                <a:cubicBezTo>
                  <a:pt x="471332" y="25577"/>
                  <a:pt x="615490" y="105788"/>
                  <a:pt x="663826" y="234236"/>
                </a:cubicBezTo>
                <a:lnTo>
                  <a:pt x="701013" y="234236"/>
                </a:lnTo>
                <a:lnTo>
                  <a:pt x="639763" y="323850"/>
                </a:lnTo>
                <a:lnTo>
                  <a:pt x="539088" y="234236"/>
                </a:lnTo>
                <a:lnTo>
                  <a:pt x="574589" y="234236"/>
                </a:lnTo>
                <a:cubicBezTo>
                  <a:pt x="527827" y="154006"/>
                  <a:pt x="424432" y="109308"/>
                  <a:pt x="320309" y="124308"/>
                </a:cubicBezTo>
                <a:cubicBezTo>
                  <a:pt x="205462" y="140853"/>
                  <a:pt x="121444" y="225157"/>
                  <a:pt x="121444" y="323849"/>
                </a:cubicBezTo>
                <a:lnTo>
                  <a:pt x="40481" y="323850"/>
                </a:lnTo>
                <a:close/>
              </a:path>
            </a:pathLst>
          </a:custGeom>
          <a:gradFill rotWithShape="1">
            <a:gsLst>
              <a:gs pos="0">
                <a:srgbClr val="3A7CCB"/>
              </a:gs>
              <a:gs pos="20000">
                <a:srgbClr val="3C7BC7"/>
              </a:gs>
              <a:gs pos="100000">
                <a:srgbClr val="2C5D98"/>
              </a:gs>
            </a:gsLst>
            <a:lin ang="5400000"/>
          </a:gradFill>
          <a:ln w="9525" cap="flat" cmpd="sng">
            <a:solidFill>
              <a:srgbClr val="4A7EBB"/>
            </a:solidFill>
            <a:prstDash val="solid"/>
            <a:round/>
            <a:headEnd/>
            <a:tailEnd/>
          </a:ln>
          <a:effectLst>
            <a:outerShdw blurRad="40000" dist="23000" dir="5400000" rotWithShape="0">
              <a:srgbClr val="000000">
                <a:alpha val="34999"/>
              </a:srgbClr>
            </a:outerShdw>
          </a:effectLst>
        </p:spPr>
        <p:txBody>
          <a:bodyPr anchor="ctr"/>
          <a:lstStyle/>
          <a:p>
            <a:endParaRPr lang="ca-ES"/>
          </a:p>
        </p:txBody>
      </p:sp>
      <p:sp>
        <p:nvSpPr>
          <p:cNvPr id="17" name="Circular Arrow 16"/>
          <p:cNvSpPr>
            <a:spLocks/>
          </p:cNvSpPr>
          <p:nvPr/>
        </p:nvSpPr>
        <p:spPr bwMode="auto">
          <a:xfrm rot="-10272551">
            <a:off x="7027863" y="3162300"/>
            <a:ext cx="720725" cy="647700"/>
          </a:xfrm>
          <a:custGeom>
            <a:avLst/>
            <a:gdLst>
              <a:gd name="T0" fmla="*/ 40481 w 720725"/>
              <a:gd name="T1" fmla="*/ 323850 h 647700"/>
              <a:gd name="T2" fmla="*/ 319728 w 720725"/>
              <a:gd name="T3" fmla="*/ 42776 h 647700"/>
              <a:gd name="T4" fmla="*/ 663826 w 720725"/>
              <a:gd name="T5" fmla="*/ 234236 h 647700"/>
              <a:gd name="T6" fmla="*/ 701013 w 720725"/>
              <a:gd name="T7" fmla="*/ 234236 h 647700"/>
              <a:gd name="T8" fmla="*/ 639763 w 720725"/>
              <a:gd name="T9" fmla="*/ 323850 h 647700"/>
              <a:gd name="T10" fmla="*/ 539088 w 720725"/>
              <a:gd name="T11" fmla="*/ 234236 h 647700"/>
              <a:gd name="T12" fmla="*/ 574589 w 720725"/>
              <a:gd name="T13" fmla="*/ 234236 h 647700"/>
              <a:gd name="T14" fmla="*/ 320309 w 720725"/>
              <a:gd name="T15" fmla="*/ 124308 h 647700"/>
              <a:gd name="T16" fmla="*/ 121444 w 720725"/>
              <a:gd name="T17" fmla="*/ 323849 h 647700"/>
              <a:gd name="T18" fmla="*/ 40481 w 720725"/>
              <a:gd name="T19" fmla="*/ 323850 h 6477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0725" h="647700">
                <a:moveTo>
                  <a:pt x="40481" y="323850"/>
                </a:moveTo>
                <a:cubicBezTo>
                  <a:pt x="40481" y="181266"/>
                  <a:pt x="160076" y="60889"/>
                  <a:pt x="319728" y="42776"/>
                </a:cubicBezTo>
                <a:cubicBezTo>
                  <a:pt x="471332" y="25577"/>
                  <a:pt x="615490" y="105788"/>
                  <a:pt x="663826" y="234236"/>
                </a:cubicBezTo>
                <a:lnTo>
                  <a:pt x="701013" y="234236"/>
                </a:lnTo>
                <a:lnTo>
                  <a:pt x="639763" y="323850"/>
                </a:lnTo>
                <a:lnTo>
                  <a:pt x="539088" y="234236"/>
                </a:lnTo>
                <a:lnTo>
                  <a:pt x="574589" y="234236"/>
                </a:lnTo>
                <a:cubicBezTo>
                  <a:pt x="527827" y="154006"/>
                  <a:pt x="424432" y="109308"/>
                  <a:pt x="320309" y="124308"/>
                </a:cubicBezTo>
                <a:cubicBezTo>
                  <a:pt x="205462" y="140853"/>
                  <a:pt x="121444" y="225157"/>
                  <a:pt x="121444" y="323849"/>
                </a:cubicBezTo>
                <a:lnTo>
                  <a:pt x="40481" y="323850"/>
                </a:lnTo>
                <a:close/>
              </a:path>
            </a:pathLst>
          </a:custGeom>
          <a:gradFill rotWithShape="1">
            <a:gsLst>
              <a:gs pos="0">
                <a:srgbClr val="3A7CCB"/>
              </a:gs>
              <a:gs pos="20000">
                <a:srgbClr val="3C7BC7"/>
              </a:gs>
              <a:gs pos="100000">
                <a:srgbClr val="2C5D98"/>
              </a:gs>
            </a:gsLst>
            <a:lin ang="5400000"/>
          </a:gradFill>
          <a:ln w="9525" cap="flat" cmpd="sng">
            <a:solidFill>
              <a:srgbClr val="4A7EBB"/>
            </a:solidFill>
            <a:prstDash val="solid"/>
            <a:round/>
            <a:headEnd/>
            <a:tailEnd/>
          </a:ln>
          <a:effectLst>
            <a:outerShdw blurRad="40000" dist="23000" dir="5400000" rotWithShape="0">
              <a:srgbClr val="000000">
                <a:alpha val="34999"/>
              </a:srgbClr>
            </a:outerShdw>
          </a:effectLst>
        </p:spPr>
        <p:txBody>
          <a:bodyPr anchor="ctr"/>
          <a:lstStyle/>
          <a:p>
            <a:endParaRPr lang="ca-ES"/>
          </a:p>
        </p:txBody>
      </p:sp>
      <p:sp>
        <p:nvSpPr>
          <p:cNvPr id="56331" name="TextBox 17"/>
          <p:cNvSpPr txBox="1">
            <a:spLocks noChangeArrowheads="1"/>
          </p:cNvSpPr>
          <p:nvPr/>
        </p:nvSpPr>
        <p:spPr bwMode="auto">
          <a:xfrm>
            <a:off x="7721600" y="2997200"/>
            <a:ext cx="14795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r>
              <a:rPr lang="en-US" altLang="ca-ES" b="0">
                <a:latin typeface="Calibri" pitchFamily="34" charset="0"/>
                <a:cs typeface="Calibri" pitchFamily="34" charset="0"/>
              </a:rPr>
              <a:t>Test many</a:t>
            </a:r>
          </a:p>
          <a:p>
            <a:pPr algn="l" eaLnBrk="1" hangingPunct="1"/>
            <a:r>
              <a:rPr lang="en-US" altLang="ca-ES" b="0">
                <a:latin typeface="Calibri" pitchFamily="34" charset="0"/>
                <a:cs typeface="Calibri" pitchFamily="34" charset="0"/>
              </a:rPr>
              <a:t>pathways</a:t>
            </a:r>
          </a:p>
        </p:txBody>
      </p:sp>
      <p:sp>
        <p:nvSpPr>
          <p:cNvPr id="56332" name="TextBox 19"/>
          <p:cNvSpPr txBox="1">
            <a:spLocks noChangeArrowheads="1"/>
          </p:cNvSpPr>
          <p:nvPr/>
        </p:nvSpPr>
        <p:spPr bwMode="auto">
          <a:xfrm>
            <a:off x="3924300" y="2895600"/>
            <a:ext cx="1270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altLang="ca-ES" i="1">
                <a:latin typeface="Calibri" pitchFamily="34" charset="0"/>
                <a:cs typeface="Calibri" pitchFamily="34" charset="0"/>
              </a:rPr>
              <a:t>p</a:t>
            </a:r>
            <a:r>
              <a:rPr lang="en-US" altLang="ca-ES">
                <a:latin typeface="Calibri" pitchFamily="34" charset="0"/>
                <a:cs typeface="Calibri" pitchFamily="34" charset="0"/>
              </a:rPr>
              <a:t>&lt;0.05 ?</a:t>
            </a:r>
          </a:p>
        </p:txBody>
      </p:sp>
    </p:spTree>
    <p:extLst>
      <p:ext uri="{BB962C8B-B14F-4D97-AF65-F5344CB8AC3E}">
        <p14:creationId xmlns:p14="http://schemas.microsoft.com/office/powerpoint/2010/main" val="40063847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r>
              <a:rPr lang="ca-ES" dirty="0" smtClean="0"/>
              <a:t>Combines</a:t>
            </a:r>
          </a:p>
          <a:p>
            <a:pPr lvl="1"/>
            <a:r>
              <a:rPr lang="ca-ES" dirty="0" err="1" smtClean="0"/>
              <a:t>Gene</a:t>
            </a:r>
            <a:r>
              <a:rPr lang="ca-ES" dirty="0" smtClean="0"/>
              <a:t>(</a:t>
            </a:r>
            <a:r>
              <a:rPr lang="ca-ES" dirty="0" err="1" smtClean="0"/>
              <a:t>feature</a:t>
            </a:r>
            <a:r>
              <a:rPr lang="ca-ES" dirty="0" smtClean="0"/>
              <a:t>) </a:t>
            </a:r>
            <a:r>
              <a:rPr lang="ca-ES" dirty="0" err="1" smtClean="0"/>
              <a:t>lists</a:t>
            </a:r>
            <a:r>
              <a:rPr lang="ca-ES" dirty="0" smtClean="0"/>
              <a:t> </a:t>
            </a:r>
            <a:r>
              <a:rPr lang="ca-ES" dirty="0" smtClean="0">
                <a:sym typeface="Wingdings" panose="05000000000000000000" pitchFamily="2" charset="2"/>
              </a:rPr>
              <a:t> (Gen)</a:t>
            </a:r>
            <a:r>
              <a:rPr lang="ca-ES" dirty="0" err="1" smtClean="0">
                <a:sym typeface="Wingdings" panose="05000000000000000000" pitchFamily="2" charset="2"/>
              </a:rPr>
              <a:t>omic</a:t>
            </a:r>
            <a:r>
              <a:rPr lang="ca-ES" dirty="0" smtClean="0">
                <a:sym typeface="Wingdings" panose="05000000000000000000" pitchFamily="2" charset="2"/>
              </a:rPr>
              <a:t> experiment</a:t>
            </a:r>
          </a:p>
          <a:p>
            <a:pPr lvl="1"/>
            <a:r>
              <a:rPr lang="ca-ES" dirty="0" err="1" smtClean="0">
                <a:sym typeface="Wingdings" panose="05000000000000000000" pitchFamily="2" charset="2"/>
              </a:rPr>
              <a:t>Pathways</a:t>
            </a:r>
            <a:r>
              <a:rPr lang="ca-ES" dirty="0" smtClean="0">
                <a:sym typeface="Wingdings" panose="05000000000000000000" pitchFamily="2" charset="2"/>
              </a:rPr>
              <a:t> </a:t>
            </a:r>
            <a:r>
              <a:rPr lang="ca-ES" dirty="0" err="1" smtClean="0">
                <a:sym typeface="Wingdings" panose="05000000000000000000" pitchFamily="2" charset="2"/>
              </a:rPr>
              <a:t>and</a:t>
            </a:r>
            <a:r>
              <a:rPr lang="ca-ES" dirty="0" smtClean="0">
                <a:sym typeface="Wingdings" panose="05000000000000000000" pitchFamily="2" charset="2"/>
              </a:rPr>
              <a:t> </a:t>
            </a:r>
            <a:r>
              <a:rPr lang="ca-ES" dirty="0" err="1" smtClean="0">
                <a:sym typeface="Wingdings" panose="05000000000000000000" pitchFamily="2" charset="2"/>
              </a:rPr>
              <a:t>other</a:t>
            </a:r>
            <a:r>
              <a:rPr lang="ca-ES" dirty="0" smtClean="0">
                <a:sym typeface="Wingdings" panose="05000000000000000000" pitchFamily="2" charset="2"/>
              </a:rPr>
              <a:t> </a:t>
            </a:r>
            <a:r>
              <a:rPr lang="ca-ES" dirty="0" err="1" smtClean="0">
                <a:sym typeface="Wingdings" panose="05000000000000000000" pitchFamily="2" charset="2"/>
              </a:rPr>
              <a:t>gene</a:t>
            </a:r>
            <a:r>
              <a:rPr lang="ca-ES" dirty="0" smtClean="0">
                <a:sym typeface="Wingdings" panose="05000000000000000000" pitchFamily="2" charset="2"/>
              </a:rPr>
              <a:t> </a:t>
            </a:r>
            <a:r>
              <a:rPr lang="ca-ES" dirty="0" err="1" smtClean="0">
                <a:sym typeface="Wingdings" panose="05000000000000000000" pitchFamily="2" charset="2"/>
              </a:rPr>
              <a:t>annotations</a:t>
            </a:r>
            <a:endParaRPr lang="ca-ES" dirty="0" smtClean="0">
              <a:sym typeface="Wingdings" panose="05000000000000000000" pitchFamily="2" charset="2"/>
            </a:endParaRPr>
          </a:p>
          <a:p>
            <a:pPr lvl="2"/>
            <a:r>
              <a:rPr lang="ca-ES" dirty="0" err="1" smtClean="0">
                <a:sym typeface="Wingdings" panose="05000000000000000000" pitchFamily="2" charset="2"/>
              </a:rPr>
              <a:t>Gene</a:t>
            </a:r>
            <a:r>
              <a:rPr lang="ca-ES" dirty="0" smtClean="0">
                <a:sym typeface="Wingdings" panose="05000000000000000000" pitchFamily="2" charset="2"/>
              </a:rPr>
              <a:t> </a:t>
            </a:r>
            <a:r>
              <a:rPr lang="ca-ES" dirty="0" err="1" smtClean="0">
                <a:sym typeface="Wingdings" panose="05000000000000000000" pitchFamily="2" charset="2"/>
              </a:rPr>
              <a:t>Ontology</a:t>
            </a:r>
            <a:endParaRPr lang="ca-ES" dirty="0" smtClean="0">
              <a:sym typeface="Wingdings" panose="05000000000000000000" pitchFamily="2" charset="2"/>
            </a:endParaRPr>
          </a:p>
          <a:p>
            <a:pPr lvl="3"/>
            <a:r>
              <a:rPr lang="ca-ES" dirty="0" err="1" smtClean="0">
                <a:sym typeface="Wingdings" panose="05000000000000000000" pitchFamily="2" charset="2"/>
              </a:rPr>
              <a:t>Ontology</a:t>
            </a:r>
            <a:r>
              <a:rPr lang="ca-ES" dirty="0" smtClean="0">
                <a:sym typeface="Wingdings" panose="05000000000000000000" pitchFamily="2" charset="2"/>
              </a:rPr>
              <a:t> </a:t>
            </a:r>
            <a:r>
              <a:rPr lang="ca-ES" dirty="0" err="1" smtClean="0">
                <a:sym typeface="Wingdings" panose="05000000000000000000" pitchFamily="2" charset="2"/>
              </a:rPr>
              <a:t>Structure</a:t>
            </a:r>
            <a:endParaRPr lang="ca-ES" dirty="0" smtClean="0">
              <a:sym typeface="Wingdings" panose="05000000000000000000" pitchFamily="2" charset="2"/>
            </a:endParaRPr>
          </a:p>
          <a:p>
            <a:pPr lvl="3"/>
            <a:r>
              <a:rPr lang="ca-ES" dirty="0" err="1" smtClean="0">
                <a:sym typeface="Wingdings" panose="05000000000000000000" pitchFamily="2" charset="2"/>
              </a:rPr>
              <a:t>Annotation</a:t>
            </a:r>
            <a:endParaRPr lang="ca-ES" dirty="0" smtClean="0">
              <a:sym typeface="Wingdings" panose="05000000000000000000" pitchFamily="2" charset="2"/>
            </a:endParaRPr>
          </a:p>
          <a:p>
            <a:pPr lvl="2"/>
            <a:r>
              <a:rPr lang="ca-ES" dirty="0" err="1" smtClean="0">
                <a:sym typeface="Wingdings" panose="05000000000000000000" pitchFamily="2" charset="2"/>
              </a:rPr>
              <a:t>BioMart</a:t>
            </a:r>
            <a:endParaRPr lang="ca-ES" dirty="0" smtClean="0">
              <a:sym typeface="Wingdings" panose="05000000000000000000" pitchFamily="2" charset="2"/>
            </a:endParaRPr>
          </a:p>
          <a:p>
            <a:pPr lvl="2"/>
            <a:r>
              <a:rPr lang="ca-ES" dirty="0" err="1" smtClean="0">
                <a:sym typeface="Wingdings" panose="05000000000000000000" pitchFamily="2" charset="2"/>
              </a:rPr>
              <a:t>Other</a:t>
            </a:r>
            <a:r>
              <a:rPr lang="ca-ES" dirty="0" smtClean="0">
                <a:sym typeface="Wingdings" panose="05000000000000000000" pitchFamily="2" charset="2"/>
              </a:rPr>
              <a:t> </a:t>
            </a:r>
            <a:r>
              <a:rPr lang="ca-ES" dirty="0" err="1" smtClean="0">
                <a:sym typeface="Wingdings" panose="05000000000000000000" pitchFamily="2" charset="2"/>
              </a:rPr>
              <a:t>resources</a:t>
            </a:r>
            <a:endParaRPr lang="ca-E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1800" y="4038600"/>
            <a:ext cx="462163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152400" y="153987"/>
            <a:ext cx="8839200" cy="836613"/>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ca-ES" sz="4400" b="0" i="0" u="none" strike="noStrike" kern="1200" cap="none" spc="0" normalizeH="0" baseline="0" noProof="0" dirty="0" smtClean="0">
                <a:ln>
                  <a:noFill/>
                </a:ln>
                <a:solidFill>
                  <a:schemeClr val="tx1"/>
                </a:solidFill>
                <a:effectLst/>
                <a:uLnTx/>
                <a:uFillTx/>
                <a:latin typeface="Calibri" pitchFamily="34" charset="0"/>
                <a:ea typeface="+mj-ea"/>
                <a:cs typeface="+mj-cs"/>
              </a:rPr>
              <a:t>Over-representation analysis</a:t>
            </a:r>
          </a:p>
        </p:txBody>
      </p:sp>
    </p:spTree>
    <p:extLst>
      <p:ext uri="{BB962C8B-B14F-4D97-AF65-F5344CB8AC3E}">
        <p14:creationId xmlns:p14="http://schemas.microsoft.com/office/powerpoint/2010/main" val="36523770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normAutofit/>
          </a:bodyPr>
          <a:lstStyle/>
          <a:p>
            <a:r>
              <a:rPr lang="es-ES" sz="5400" dirty="0" err="1" smtClean="0"/>
              <a:t>Introduction</a:t>
            </a:r>
            <a:r>
              <a:rPr lang="es-ES" sz="5400" dirty="0" smtClean="0"/>
              <a:t> &amp; </a:t>
            </a:r>
            <a:r>
              <a:rPr lang="es-ES" sz="5400" dirty="0" err="1" smtClean="0"/>
              <a:t>Background</a:t>
            </a:r>
            <a:endParaRPr lang="ca-ES" sz="5400" dirty="0"/>
          </a:p>
        </p:txBody>
      </p:sp>
    </p:spTree>
    <p:extLst>
      <p:ext uri="{BB962C8B-B14F-4D97-AF65-F5344CB8AC3E}">
        <p14:creationId xmlns:p14="http://schemas.microsoft.com/office/powerpoint/2010/main" val="3991935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457200" y="274638"/>
            <a:ext cx="8229600" cy="639762"/>
          </a:xfrm>
        </p:spPr>
        <p:txBody>
          <a:bodyPr>
            <a:noAutofit/>
          </a:bodyPr>
          <a:lstStyle/>
          <a:p>
            <a:r>
              <a:rPr lang="en-US" dirty="0"/>
              <a:t>E</a:t>
            </a:r>
            <a:r>
              <a:rPr lang="en-US" dirty="0" smtClean="0"/>
              <a:t>nrichment</a:t>
            </a:r>
            <a:r>
              <a:rPr lang="en-US" b="1" dirty="0" smtClean="0"/>
              <a:t> </a:t>
            </a:r>
            <a:r>
              <a:rPr lang="en-US" dirty="0"/>
              <a:t>Test</a:t>
            </a:r>
          </a:p>
        </p:txBody>
      </p:sp>
      <p:sp>
        <p:nvSpPr>
          <p:cNvPr id="124931" name="Rectangle 3"/>
          <p:cNvSpPr>
            <a:spLocks noChangeArrowheads="1"/>
          </p:cNvSpPr>
          <p:nvPr/>
        </p:nvSpPr>
        <p:spPr bwMode="auto">
          <a:xfrm>
            <a:off x="6516688" y="1701800"/>
            <a:ext cx="2016125" cy="2305050"/>
          </a:xfrm>
          <a:prstGeom prst="rect">
            <a:avLst/>
          </a:prstGeom>
          <a:solidFill>
            <a:srgbClr val="FFFF99"/>
          </a:solidFill>
          <a:ln w="28575">
            <a:solidFill>
              <a:schemeClr val="tx1"/>
            </a:solidFill>
            <a:miter lim="800000"/>
            <a:headEnd/>
            <a:tailEnd/>
          </a:ln>
          <a:effectLst>
            <a:outerShdw blurRad="63500" dist="107763" dir="2700000" algn="ctr" rotWithShape="0">
              <a:schemeClr val="bg2">
                <a:alpha val="50000"/>
              </a:scheme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6197" name="Text Box 4"/>
          <p:cNvSpPr txBox="1">
            <a:spLocks noChangeArrowheads="1"/>
          </p:cNvSpPr>
          <p:nvPr/>
        </p:nvSpPr>
        <p:spPr bwMode="auto">
          <a:xfrm>
            <a:off x="6516688" y="1919288"/>
            <a:ext cx="2305050" cy="663575"/>
          </a:xfrm>
          <a:prstGeom prst="rect">
            <a:avLst/>
          </a:prstGeom>
          <a:noFill/>
          <a:ln w="9525">
            <a:noFill/>
            <a:miter lim="800000"/>
            <a:headEnd/>
            <a:tailEnd/>
          </a:ln>
        </p:spPr>
        <p:txBody>
          <a:bodyPr>
            <a:prstTxWarp prst="textNoShape">
              <a:avLst/>
            </a:prstTxWarp>
            <a:spAutoFit/>
          </a:bodyPr>
          <a:lstStyle/>
          <a:p>
            <a:pPr algn="l">
              <a:buClrTx/>
              <a:buSzTx/>
              <a:buFontTx/>
              <a:buNone/>
              <a:tabLst>
                <a:tab pos="1160463" algn="l"/>
              </a:tabLst>
            </a:pPr>
            <a:r>
              <a:rPr lang="en-US" sz="1500" b="1">
                <a:latin typeface="Calibri" charset="0"/>
                <a:ea typeface="ＭＳ Ｐゴシック" charset="-128"/>
                <a:cs typeface="ＭＳ Ｐゴシック" charset="-128"/>
              </a:rPr>
              <a:t>Spindle	0.00001</a:t>
            </a:r>
          </a:p>
          <a:p>
            <a:pPr algn="l">
              <a:buClrTx/>
              <a:buSzTx/>
              <a:buFontTx/>
              <a:buNone/>
              <a:tabLst>
                <a:tab pos="1160463" algn="l"/>
              </a:tabLst>
            </a:pPr>
            <a:r>
              <a:rPr lang="en-US" sz="1500" b="1">
                <a:latin typeface="Calibri" charset="0"/>
                <a:ea typeface="ＭＳ Ｐゴシック" charset="-128"/>
                <a:cs typeface="ＭＳ Ｐゴシック" charset="-128"/>
              </a:rPr>
              <a:t>Apoptosis	0.00025</a:t>
            </a:r>
          </a:p>
        </p:txBody>
      </p:sp>
      <p:sp>
        <p:nvSpPr>
          <p:cNvPr id="136198" name="AutoShape 5"/>
          <p:cNvSpPr>
            <a:spLocks noChangeArrowheads="1"/>
          </p:cNvSpPr>
          <p:nvPr/>
        </p:nvSpPr>
        <p:spPr bwMode="auto">
          <a:xfrm>
            <a:off x="3775075" y="4822825"/>
            <a:ext cx="914400" cy="782638"/>
          </a:xfrm>
          <a:prstGeom prst="can">
            <a:avLst>
              <a:gd name="adj" fmla="val 25000"/>
            </a:avLst>
          </a:prstGeom>
          <a:solidFill>
            <a:schemeClr val="accent1"/>
          </a:solidFill>
          <a:ln w="9525">
            <a:solidFill>
              <a:schemeClr val="tx1"/>
            </a:solidFill>
            <a:round/>
            <a:headEnd/>
            <a:tailEnd/>
          </a:ln>
        </p:spPr>
        <p:txBody>
          <a:bodyPr wrap="none" anchor="ctr">
            <a:prstTxWarp prst="textNoShape">
              <a:avLst/>
            </a:prstTxWarp>
          </a:bodyPr>
          <a:lstStyle/>
          <a:p>
            <a:pPr algn="l">
              <a:spcBef>
                <a:spcPct val="0"/>
              </a:spcBef>
              <a:buClrTx/>
              <a:buSzTx/>
              <a:buFontTx/>
              <a:buNone/>
            </a:pPr>
            <a:endParaRPr lang="en-US" sz="1800">
              <a:latin typeface="Calibri" charset="0"/>
              <a:ea typeface="ＭＳ Ｐゴシック" charset="-128"/>
              <a:cs typeface="ＭＳ Ｐゴシック" charset="-128"/>
            </a:endParaRPr>
          </a:p>
        </p:txBody>
      </p:sp>
      <p:sp>
        <p:nvSpPr>
          <p:cNvPr id="136199" name="AutoShape 6"/>
          <p:cNvSpPr>
            <a:spLocks noChangeArrowheads="1"/>
          </p:cNvSpPr>
          <p:nvPr/>
        </p:nvSpPr>
        <p:spPr bwMode="auto">
          <a:xfrm>
            <a:off x="4495800" y="5119688"/>
            <a:ext cx="914400" cy="782637"/>
          </a:xfrm>
          <a:prstGeom prst="can">
            <a:avLst>
              <a:gd name="adj" fmla="val 25000"/>
            </a:avLst>
          </a:prstGeom>
          <a:solidFill>
            <a:srgbClr val="9999FF"/>
          </a:solidFill>
          <a:ln w="9525">
            <a:solidFill>
              <a:schemeClr val="tx1"/>
            </a:solidFill>
            <a:round/>
            <a:headEnd/>
            <a:tailEnd/>
          </a:ln>
        </p:spPr>
        <p:txBody>
          <a:bodyPr wrap="none" anchor="ctr">
            <a:prstTxWarp prst="textNoShape">
              <a:avLst/>
            </a:prstTxWarp>
          </a:bodyPr>
          <a:lstStyle/>
          <a:p>
            <a:pPr algn="l">
              <a:spcBef>
                <a:spcPct val="0"/>
              </a:spcBef>
              <a:buClrTx/>
              <a:buSzTx/>
              <a:buFontTx/>
              <a:buNone/>
            </a:pPr>
            <a:endParaRPr lang="en-US" sz="1800">
              <a:latin typeface="Calibri" charset="0"/>
              <a:ea typeface="ＭＳ Ｐゴシック" charset="-128"/>
              <a:cs typeface="ＭＳ Ｐゴシック" charset="-128"/>
            </a:endParaRPr>
          </a:p>
        </p:txBody>
      </p:sp>
      <p:sp>
        <p:nvSpPr>
          <p:cNvPr id="124935" name="AutoShape 7"/>
          <p:cNvSpPr>
            <a:spLocks noChangeArrowheads="1"/>
          </p:cNvSpPr>
          <p:nvPr/>
        </p:nvSpPr>
        <p:spPr bwMode="auto">
          <a:xfrm rot="-5400000">
            <a:off x="3933032" y="3799681"/>
            <a:ext cx="503238"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7"/>
              </a:srgbClr>
            </a:outerShdw>
          </a:effectLst>
        </p:spPr>
        <p:txBody>
          <a:bodyPr vert="eaVert"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6205" name="Text Box 12"/>
          <p:cNvSpPr txBox="1">
            <a:spLocks noChangeArrowheads="1"/>
          </p:cNvSpPr>
          <p:nvPr/>
        </p:nvSpPr>
        <p:spPr bwMode="auto">
          <a:xfrm>
            <a:off x="238170" y="4305300"/>
            <a:ext cx="2447925" cy="915988"/>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a:latin typeface="Calibri" charset="0"/>
                <a:ea typeface="ＭＳ Ｐゴシック" charset="-128"/>
                <a:cs typeface="ＭＳ Ｐゴシック" charset="-128"/>
              </a:rPr>
              <a:t>Microarray</a:t>
            </a:r>
          </a:p>
          <a:p>
            <a:pPr>
              <a:spcBef>
                <a:spcPct val="0"/>
              </a:spcBef>
              <a:buClrTx/>
              <a:buSzTx/>
              <a:buFontTx/>
              <a:buNone/>
            </a:pPr>
            <a:r>
              <a:rPr lang="en-US" sz="1800" b="1" dirty="0">
                <a:latin typeface="Calibri" charset="0"/>
                <a:ea typeface="ＭＳ Ｐゴシック" charset="-128"/>
                <a:cs typeface="ＭＳ Ｐゴシック" charset="-128"/>
              </a:rPr>
              <a:t>Experiment</a:t>
            </a:r>
          </a:p>
          <a:p>
            <a:pPr>
              <a:spcBef>
                <a:spcPct val="0"/>
              </a:spcBef>
              <a:buClrTx/>
              <a:buSzTx/>
              <a:buFontTx/>
              <a:buNone/>
            </a:pPr>
            <a:r>
              <a:rPr lang="en-US" sz="1800" b="1" dirty="0">
                <a:latin typeface="Calibri" charset="0"/>
                <a:ea typeface="ＭＳ Ｐゴシック" charset="-128"/>
                <a:cs typeface="ＭＳ Ｐゴシック" charset="-128"/>
              </a:rPr>
              <a:t>(gene expression table)</a:t>
            </a:r>
          </a:p>
        </p:txBody>
      </p:sp>
      <p:sp>
        <p:nvSpPr>
          <p:cNvPr id="124942" name="AutoShape 14"/>
          <p:cNvSpPr>
            <a:spLocks noChangeArrowheads="1"/>
          </p:cNvSpPr>
          <p:nvPr/>
        </p:nvSpPr>
        <p:spPr bwMode="auto">
          <a:xfrm>
            <a:off x="2482850" y="2638425"/>
            <a:ext cx="503238"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6210" name="Line 17"/>
          <p:cNvSpPr>
            <a:spLocks noChangeShapeType="1"/>
          </p:cNvSpPr>
          <p:nvPr/>
        </p:nvSpPr>
        <p:spPr bwMode="auto">
          <a:xfrm>
            <a:off x="7667625" y="1701800"/>
            <a:ext cx="0" cy="2305050"/>
          </a:xfrm>
          <a:prstGeom prst="line">
            <a:avLst/>
          </a:prstGeom>
          <a:noFill/>
          <a:ln w="28575">
            <a:solidFill>
              <a:srgbClr val="5F5F5F"/>
            </a:solidFill>
            <a:round/>
            <a:headEnd/>
            <a:tailEnd/>
          </a:ln>
        </p:spPr>
        <p:txBody>
          <a:bodyPr>
            <a:prstTxWarp prst="textNoShape">
              <a:avLst/>
            </a:prstTxWarp>
          </a:bodyPr>
          <a:lstStyle/>
          <a:p>
            <a:endParaRPr lang="en-US"/>
          </a:p>
        </p:txBody>
      </p:sp>
      <p:sp>
        <p:nvSpPr>
          <p:cNvPr id="136211" name="Text Box 18"/>
          <p:cNvSpPr txBox="1">
            <a:spLocks noChangeArrowheads="1"/>
          </p:cNvSpPr>
          <p:nvPr/>
        </p:nvSpPr>
        <p:spPr bwMode="auto">
          <a:xfrm>
            <a:off x="2768600" y="5607050"/>
            <a:ext cx="2303462" cy="641350"/>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a:latin typeface="Calibri" charset="0"/>
                <a:ea typeface="ＭＳ Ｐゴシック" charset="-128"/>
                <a:cs typeface="ＭＳ Ｐゴシック" charset="-128"/>
              </a:rPr>
              <a:t>Gene-set</a:t>
            </a:r>
          </a:p>
          <a:p>
            <a:pPr>
              <a:spcBef>
                <a:spcPct val="0"/>
              </a:spcBef>
              <a:buClrTx/>
              <a:buSzTx/>
              <a:buFontTx/>
              <a:buNone/>
            </a:pPr>
            <a:r>
              <a:rPr lang="en-US" sz="1800" b="1">
                <a:latin typeface="Calibri" charset="0"/>
                <a:ea typeface="ＭＳ Ｐゴシック" charset="-128"/>
                <a:cs typeface="ＭＳ Ｐゴシック" charset="-128"/>
              </a:rPr>
              <a:t>Databases</a:t>
            </a:r>
          </a:p>
        </p:txBody>
      </p:sp>
      <p:sp>
        <p:nvSpPr>
          <p:cNvPr id="124947" name="Rectangle 19"/>
          <p:cNvSpPr>
            <a:spLocks noChangeArrowheads="1"/>
          </p:cNvSpPr>
          <p:nvPr/>
        </p:nvSpPr>
        <p:spPr bwMode="auto">
          <a:xfrm>
            <a:off x="3419475" y="2206625"/>
            <a:ext cx="1728788" cy="1295400"/>
          </a:xfrm>
          <a:prstGeom prst="rect">
            <a:avLst/>
          </a:prstGeom>
          <a:solidFill>
            <a:schemeClr val="tx1"/>
          </a:solidFill>
          <a:ln w="9525">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fontAlgn="auto">
              <a:spcBef>
                <a:spcPts val="0"/>
              </a:spcBef>
              <a:spcAft>
                <a:spcPts val="0"/>
              </a:spcAft>
              <a:buClrTx/>
              <a:buSzTx/>
              <a:buFontTx/>
              <a:buNone/>
              <a:defRPr/>
            </a:pPr>
            <a:r>
              <a:rPr lang="en-US" sz="1800">
                <a:solidFill>
                  <a:schemeClr val="bg1"/>
                </a:solidFill>
                <a:latin typeface="+mn-lt"/>
                <a:ea typeface="+mn-ea"/>
                <a:cs typeface="+mn-cs"/>
              </a:rPr>
              <a:t>ENRICHMENT</a:t>
            </a:r>
          </a:p>
          <a:p>
            <a:pPr fontAlgn="auto">
              <a:spcBef>
                <a:spcPts val="0"/>
              </a:spcBef>
              <a:spcAft>
                <a:spcPts val="0"/>
              </a:spcAft>
              <a:buClrTx/>
              <a:buSzTx/>
              <a:buFontTx/>
              <a:buNone/>
              <a:defRPr/>
            </a:pPr>
            <a:r>
              <a:rPr lang="en-US" sz="1800">
                <a:solidFill>
                  <a:schemeClr val="bg1"/>
                </a:solidFill>
                <a:latin typeface="+mn-lt"/>
                <a:ea typeface="+mn-ea"/>
                <a:cs typeface="+mn-cs"/>
              </a:rPr>
              <a:t>TEST</a:t>
            </a:r>
          </a:p>
        </p:txBody>
      </p:sp>
      <p:sp>
        <p:nvSpPr>
          <p:cNvPr id="124948" name="AutoShape 20"/>
          <p:cNvSpPr>
            <a:spLocks noChangeArrowheads="1"/>
          </p:cNvSpPr>
          <p:nvPr/>
        </p:nvSpPr>
        <p:spPr bwMode="auto">
          <a:xfrm>
            <a:off x="5581650" y="2638425"/>
            <a:ext cx="503238"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6214" name="Text Box 22"/>
          <p:cNvSpPr txBox="1">
            <a:spLocks noChangeArrowheads="1"/>
          </p:cNvSpPr>
          <p:nvPr/>
        </p:nvSpPr>
        <p:spPr bwMode="auto">
          <a:xfrm>
            <a:off x="6400800" y="4110831"/>
            <a:ext cx="2303463" cy="366713"/>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a:latin typeface="Calibri" charset="0"/>
                <a:ea typeface="ＭＳ Ｐゴシック" charset="-128"/>
                <a:cs typeface="ＭＳ Ｐゴシック" charset="-128"/>
              </a:rPr>
              <a:t>Enrichment Table</a:t>
            </a:r>
          </a:p>
        </p:txBody>
      </p:sp>
      <p:sp>
        <p:nvSpPr>
          <p:cNvPr id="120902" name="Rectangle 70"/>
          <p:cNvSpPr>
            <a:spLocks noChangeArrowheads="1"/>
          </p:cNvSpPr>
          <p:nvPr/>
        </p:nvSpPr>
        <p:spPr bwMode="auto">
          <a:xfrm>
            <a:off x="900113" y="1844675"/>
            <a:ext cx="1152525" cy="2305050"/>
          </a:xfrm>
          <a:prstGeom prst="rect">
            <a:avLst/>
          </a:prstGeom>
          <a:solidFill>
            <a:srgbClr val="FF643F"/>
          </a:solidFill>
          <a:ln w="28575">
            <a:solidFill>
              <a:schemeClr val="tx1"/>
            </a:solidFill>
            <a:miter lim="800000"/>
            <a:headEnd/>
            <a:tailEnd/>
          </a:ln>
          <a:effectLst>
            <a:outerShdw blurRad="63500" dist="107763" dir="2700000" algn="ctr" rotWithShape="0">
              <a:srgbClr val="B2B2B2">
                <a:alpha val="74997"/>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6219" name="Line 71"/>
          <p:cNvSpPr>
            <a:spLocks noChangeShapeType="1"/>
          </p:cNvSpPr>
          <p:nvPr/>
        </p:nvSpPr>
        <p:spPr bwMode="auto">
          <a:xfrm>
            <a:off x="900113" y="2060575"/>
            <a:ext cx="1150937"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36223" name="Line 75"/>
          <p:cNvSpPr>
            <a:spLocks noChangeShapeType="1"/>
          </p:cNvSpPr>
          <p:nvPr/>
        </p:nvSpPr>
        <p:spPr bwMode="auto">
          <a:xfrm>
            <a:off x="1260475" y="1844675"/>
            <a:ext cx="0" cy="2305050"/>
          </a:xfrm>
          <a:prstGeom prst="line">
            <a:avLst/>
          </a:prstGeom>
          <a:noFill/>
          <a:ln w="9525">
            <a:solidFill>
              <a:schemeClr val="tx1"/>
            </a:solidFill>
            <a:round/>
            <a:headEnd/>
            <a:tailEnd/>
          </a:ln>
        </p:spPr>
        <p:txBody>
          <a:bodyPr>
            <a:prstTxWarp prst="textNoShape">
              <a:avLst/>
            </a:prstTxWarp>
          </a:bodyPr>
          <a:lstStyle/>
          <a:p>
            <a:endParaRPr lang="en-US"/>
          </a:p>
        </p:txBody>
      </p:sp>
      <p:sp>
        <p:nvSpPr>
          <p:cNvPr id="136224" name="Line 76"/>
          <p:cNvSpPr>
            <a:spLocks noChangeShapeType="1"/>
          </p:cNvSpPr>
          <p:nvPr/>
        </p:nvSpPr>
        <p:spPr bwMode="auto">
          <a:xfrm>
            <a:off x="1476375" y="1844675"/>
            <a:ext cx="0" cy="230505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36225" name="Line 77"/>
          <p:cNvSpPr>
            <a:spLocks noChangeShapeType="1"/>
          </p:cNvSpPr>
          <p:nvPr/>
        </p:nvSpPr>
        <p:spPr bwMode="auto">
          <a:xfrm>
            <a:off x="901700" y="2278063"/>
            <a:ext cx="1152525"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256914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noAutofit/>
          </a:bodyPr>
          <a:lstStyle/>
          <a:p>
            <a:r>
              <a:rPr lang="en-US" dirty="0" smtClean="0">
                <a:ea typeface="ＭＳ Ｐゴシック" pitchFamily="-108" charset="-128"/>
                <a:cs typeface="ＭＳ Ｐゴシック" pitchFamily="-108" charset="-128"/>
              </a:rPr>
              <a:t>Gene list enrichment </a:t>
            </a:r>
            <a:r>
              <a:rPr lang="en-US" dirty="0">
                <a:ea typeface="ＭＳ Ｐゴシック" pitchFamily="-108" charset="-128"/>
                <a:cs typeface="ＭＳ Ｐゴシック" pitchFamily="-108" charset="-128"/>
              </a:rPr>
              <a:t>a</a:t>
            </a:r>
            <a:r>
              <a:rPr lang="en-US" dirty="0" smtClean="0">
                <a:ea typeface="ＭＳ Ｐゴシック" pitchFamily="-108" charset="-128"/>
                <a:cs typeface="ＭＳ Ｐゴシック" pitchFamily="-108" charset="-128"/>
              </a:rPr>
              <a:t>nalysis</a:t>
            </a:r>
            <a:endParaRPr lang="en-US" dirty="0">
              <a:ea typeface="ＭＳ Ｐゴシック" pitchFamily="-108" charset="-128"/>
              <a:cs typeface="ＭＳ Ｐゴシック" pitchFamily="-108" charset="-128"/>
            </a:endParaRPr>
          </a:p>
        </p:txBody>
      </p:sp>
      <p:sp>
        <p:nvSpPr>
          <p:cNvPr id="31748" name="Rectangle 3"/>
          <p:cNvSpPr>
            <a:spLocks noGrp="1" noChangeArrowheads="1"/>
          </p:cNvSpPr>
          <p:nvPr>
            <p:ph idx="1"/>
          </p:nvPr>
        </p:nvSpPr>
        <p:spPr/>
        <p:txBody>
          <a:bodyPr>
            <a:normAutofit/>
          </a:bodyPr>
          <a:lstStyle/>
          <a:p>
            <a:pPr marL="533400" indent="-533400"/>
            <a:r>
              <a:rPr lang="en-US" sz="2800" dirty="0">
                <a:ea typeface="ＭＳ Ｐゴシック" pitchFamily="-108" charset="-128"/>
                <a:cs typeface="ＭＳ Ｐゴシック" pitchFamily="-108" charset="-128"/>
              </a:rPr>
              <a:t>Given:</a:t>
            </a:r>
          </a:p>
          <a:p>
            <a:pPr marL="914400" lvl="1" indent="-457200">
              <a:buFontTx/>
              <a:buAutoNum type="arabicPeriod"/>
            </a:pPr>
            <a:r>
              <a:rPr lang="en-US" sz="2400" dirty="0"/>
              <a:t>Gene list: e.g. RRP6, MRD1, RRP7, RRP43, RRP42 (yeast)</a:t>
            </a:r>
          </a:p>
          <a:p>
            <a:pPr marL="914400" lvl="1" indent="-457200">
              <a:buFontTx/>
              <a:buAutoNum type="arabicPeriod"/>
            </a:pPr>
            <a:r>
              <a:rPr lang="en-US" sz="2400" dirty="0"/>
              <a:t>Gene</a:t>
            </a:r>
            <a:r>
              <a:rPr lang="en-US" sz="2400" dirty="0" smtClean="0"/>
              <a:t> sets or annotations: </a:t>
            </a:r>
            <a:r>
              <a:rPr lang="en-US" sz="2400" dirty="0"/>
              <a:t>e.g. Gene ontology, transcription factor binding sites in promoter</a:t>
            </a:r>
            <a:endParaRPr lang="en-US" sz="2400" dirty="0" smtClean="0"/>
          </a:p>
          <a:p>
            <a:pPr marL="533400" indent="-533400"/>
            <a:r>
              <a:rPr lang="en-US" sz="2800" dirty="0" smtClean="0">
                <a:ea typeface="ＭＳ Ｐゴシック" pitchFamily="-108" charset="-128"/>
                <a:cs typeface="ＭＳ Ｐゴシック" pitchFamily="-108" charset="-128"/>
              </a:rPr>
              <a:t>Question</a:t>
            </a:r>
            <a:r>
              <a:rPr lang="en-US" sz="2800" dirty="0">
                <a:ea typeface="ＭＳ Ｐゴシック" pitchFamily="-108" charset="-128"/>
                <a:cs typeface="ＭＳ Ｐゴシック" pitchFamily="-108" charset="-128"/>
              </a:rPr>
              <a:t>: </a:t>
            </a:r>
            <a:r>
              <a:rPr lang="en-US" sz="2800" i="1" dirty="0">
                <a:ea typeface="ＭＳ Ｐゴシック" pitchFamily="-108" charset="-128"/>
                <a:cs typeface="ＭＳ Ｐゴシック" pitchFamily="-108" charset="-128"/>
              </a:rPr>
              <a:t>Are any of the gene annotations </a:t>
            </a:r>
            <a:r>
              <a:rPr lang="en-US" sz="2800" i="1" u="sng" dirty="0">
                <a:ea typeface="ＭＳ Ｐゴシック" pitchFamily="-108" charset="-128"/>
                <a:cs typeface="ＭＳ Ｐゴシック" pitchFamily="-108" charset="-128"/>
              </a:rPr>
              <a:t>surprisingly</a:t>
            </a:r>
            <a:r>
              <a:rPr lang="en-US" sz="2800" i="1" dirty="0">
                <a:ea typeface="ＭＳ Ｐゴシック" pitchFamily="-108" charset="-128"/>
                <a:cs typeface="ＭＳ Ｐゴシック" pitchFamily="-108" charset="-128"/>
              </a:rPr>
              <a:t> enriched in the gene list?</a:t>
            </a:r>
          </a:p>
          <a:p>
            <a:pPr marL="533400" indent="-533400"/>
            <a:r>
              <a:rPr lang="en-US" sz="2800" dirty="0">
                <a:ea typeface="ＭＳ Ｐゴシック" pitchFamily="-108" charset="-128"/>
                <a:cs typeface="ＭＳ Ｐゴシック" pitchFamily="-108" charset="-128"/>
              </a:rPr>
              <a:t>Details</a:t>
            </a:r>
            <a:r>
              <a:rPr lang="en-US" sz="2800" dirty="0" smtClean="0">
                <a:ea typeface="ＭＳ Ｐゴシック" pitchFamily="-108" charset="-128"/>
                <a:cs typeface="ＭＳ Ｐゴシック" pitchFamily="-108" charset="-128"/>
              </a:rPr>
              <a:t>:</a:t>
            </a:r>
          </a:p>
          <a:p>
            <a:pPr marL="933450" lvl="1" indent="-533400"/>
            <a:r>
              <a:rPr lang="en-US" sz="2400" dirty="0" smtClean="0">
                <a:ea typeface="ＭＳ Ｐゴシック" pitchFamily="-108" charset="-128"/>
                <a:cs typeface="ＭＳ Ｐゴシック" pitchFamily="-108" charset="-128"/>
              </a:rPr>
              <a:t>Where do the gene lists come from?</a:t>
            </a:r>
          </a:p>
          <a:p>
            <a:pPr marL="914400" lvl="1" indent="-457200"/>
            <a:r>
              <a:rPr lang="en-US" sz="2400" dirty="0"/>
              <a:t>How to assess “surprisingly” (statistics)</a:t>
            </a:r>
          </a:p>
          <a:p>
            <a:pPr marL="914400" lvl="1" indent="-457200"/>
            <a:r>
              <a:rPr lang="en-US" sz="2400" dirty="0"/>
              <a:t>How to correct for repeating the tests</a:t>
            </a:r>
          </a:p>
        </p:txBody>
      </p:sp>
    </p:spTree>
    <p:extLst>
      <p:ext uri="{BB962C8B-B14F-4D97-AF65-F5344CB8AC3E}">
        <p14:creationId xmlns:p14="http://schemas.microsoft.com/office/powerpoint/2010/main" val="39061719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noAutofit/>
          </a:bodyPr>
          <a:lstStyle/>
          <a:p>
            <a:r>
              <a:rPr lang="en-US" dirty="0" smtClean="0"/>
              <a:t>Two</a:t>
            </a:r>
            <a:r>
              <a:rPr lang="en-US" dirty="0"/>
              <a:t>-class d</a:t>
            </a:r>
            <a:r>
              <a:rPr lang="en-US" dirty="0" smtClean="0"/>
              <a:t>esign for gene lists</a:t>
            </a:r>
            <a:endParaRPr lang="en-US" dirty="0"/>
          </a:p>
        </p:txBody>
      </p:sp>
      <p:sp>
        <p:nvSpPr>
          <p:cNvPr id="120901" name="Rectangle 69"/>
          <p:cNvSpPr>
            <a:spLocks noChangeArrowheads="1"/>
          </p:cNvSpPr>
          <p:nvPr/>
        </p:nvSpPr>
        <p:spPr bwMode="auto">
          <a:xfrm>
            <a:off x="755650" y="2419350"/>
            <a:ext cx="1152525" cy="2305050"/>
          </a:xfrm>
          <a:prstGeom prst="rect">
            <a:avLst/>
          </a:prstGeom>
          <a:solidFill>
            <a:srgbClr val="3399FF"/>
          </a:solidFill>
          <a:ln w="28575">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20902" name="Rectangle 70"/>
          <p:cNvSpPr>
            <a:spLocks noChangeArrowheads="1"/>
          </p:cNvSpPr>
          <p:nvPr/>
        </p:nvSpPr>
        <p:spPr bwMode="auto">
          <a:xfrm>
            <a:off x="1909763" y="2419350"/>
            <a:ext cx="1152525" cy="2305050"/>
          </a:xfrm>
          <a:prstGeom prst="rect">
            <a:avLst/>
          </a:prstGeom>
          <a:solidFill>
            <a:srgbClr val="FF5050"/>
          </a:solidFill>
          <a:ln w="28575">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1078" name="Line 71"/>
          <p:cNvSpPr>
            <a:spLocks noChangeShapeType="1"/>
          </p:cNvSpPr>
          <p:nvPr/>
        </p:nvSpPr>
        <p:spPr bwMode="auto">
          <a:xfrm>
            <a:off x="757238" y="2635250"/>
            <a:ext cx="230346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31079" name="Line 72"/>
          <p:cNvSpPr>
            <a:spLocks noChangeShapeType="1"/>
          </p:cNvSpPr>
          <p:nvPr/>
        </p:nvSpPr>
        <p:spPr bwMode="auto">
          <a:xfrm>
            <a:off x="1117600" y="2419350"/>
            <a:ext cx="0" cy="2305050"/>
          </a:xfrm>
          <a:prstGeom prst="line">
            <a:avLst/>
          </a:prstGeom>
          <a:noFill/>
          <a:ln w="9525">
            <a:solidFill>
              <a:schemeClr val="tx1"/>
            </a:solidFill>
            <a:round/>
            <a:headEnd/>
            <a:tailEnd/>
          </a:ln>
        </p:spPr>
        <p:txBody>
          <a:bodyPr>
            <a:prstTxWarp prst="textNoShape">
              <a:avLst/>
            </a:prstTxWarp>
          </a:bodyPr>
          <a:lstStyle/>
          <a:p>
            <a:endParaRPr lang="en-US"/>
          </a:p>
        </p:txBody>
      </p:sp>
      <p:sp>
        <p:nvSpPr>
          <p:cNvPr id="131080" name="Line 73"/>
          <p:cNvSpPr>
            <a:spLocks noChangeShapeType="1"/>
          </p:cNvSpPr>
          <p:nvPr/>
        </p:nvSpPr>
        <p:spPr bwMode="auto">
          <a:xfrm>
            <a:off x="1331913" y="2420938"/>
            <a:ext cx="0" cy="230505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31081" name="Line 74"/>
          <p:cNvSpPr>
            <a:spLocks noChangeShapeType="1"/>
          </p:cNvSpPr>
          <p:nvPr/>
        </p:nvSpPr>
        <p:spPr bwMode="auto">
          <a:xfrm>
            <a:off x="757238" y="2852738"/>
            <a:ext cx="1152525"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31082" name="Line 75"/>
          <p:cNvSpPr>
            <a:spLocks noChangeShapeType="1"/>
          </p:cNvSpPr>
          <p:nvPr/>
        </p:nvSpPr>
        <p:spPr bwMode="auto">
          <a:xfrm>
            <a:off x="2268538" y="2419350"/>
            <a:ext cx="0" cy="2305050"/>
          </a:xfrm>
          <a:prstGeom prst="line">
            <a:avLst/>
          </a:prstGeom>
          <a:noFill/>
          <a:ln w="9525">
            <a:solidFill>
              <a:schemeClr val="tx1"/>
            </a:solidFill>
            <a:round/>
            <a:headEnd/>
            <a:tailEnd/>
          </a:ln>
        </p:spPr>
        <p:txBody>
          <a:bodyPr>
            <a:prstTxWarp prst="textNoShape">
              <a:avLst/>
            </a:prstTxWarp>
          </a:bodyPr>
          <a:lstStyle/>
          <a:p>
            <a:endParaRPr lang="en-US"/>
          </a:p>
        </p:txBody>
      </p:sp>
      <p:sp>
        <p:nvSpPr>
          <p:cNvPr id="131083" name="Line 76"/>
          <p:cNvSpPr>
            <a:spLocks noChangeShapeType="1"/>
          </p:cNvSpPr>
          <p:nvPr/>
        </p:nvSpPr>
        <p:spPr bwMode="auto">
          <a:xfrm>
            <a:off x="2484438" y="2419350"/>
            <a:ext cx="0" cy="230505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31084" name="Line 77"/>
          <p:cNvSpPr>
            <a:spLocks noChangeShapeType="1"/>
          </p:cNvSpPr>
          <p:nvPr/>
        </p:nvSpPr>
        <p:spPr bwMode="auto">
          <a:xfrm>
            <a:off x="1909763" y="2852738"/>
            <a:ext cx="1152525"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31085" name="Text Box 78"/>
          <p:cNvSpPr txBox="1">
            <a:spLocks noChangeArrowheads="1"/>
          </p:cNvSpPr>
          <p:nvPr/>
        </p:nvSpPr>
        <p:spPr bwMode="auto">
          <a:xfrm>
            <a:off x="757238" y="1987550"/>
            <a:ext cx="2303462" cy="366713"/>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a:latin typeface="Calibri" pitchFamily="-108" charset="0"/>
                <a:ea typeface="ＭＳ Ｐゴシック" pitchFamily="-108" charset="-128"/>
                <a:cs typeface="ＭＳ Ｐゴシック" pitchFamily="-108" charset="-128"/>
              </a:rPr>
              <a:t>Expression Matrix</a:t>
            </a:r>
          </a:p>
        </p:txBody>
      </p:sp>
      <p:sp>
        <p:nvSpPr>
          <p:cNvPr id="131086" name="Text Box 79"/>
          <p:cNvSpPr txBox="1">
            <a:spLocks noChangeArrowheads="1"/>
          </p:cNvSpPr>
          <p:nvPr/>
        </p:nvSpPr>
        <p:spPr bwMode="auto">
          <a:xfrm>
            <a:off x="684213" y="4795838"/>
            <a:ext cx="1152525" cy="336550"/>
          </a:xfrm>
          <a:prstGeom prst="rect">
            <a:avLst/>
          </a:prstGeom>
          <a:noFill/>
          <a:ln w="9525">
            <a:noFill/>
            <a:miter lim="800000"/>
            <a:headEnd/>
            <a:tailEnd/>
          </a:ln>
        </p:spPr>
        <p:txBody>
          <a:bodyPr>
            <a:prstTxWarp prst="textNoShape">
              <a:avLst/>
            </a:prstTxWarp>
            <a:spAutoFit/>
          </a:bodyPr>
          <a:lstStyle/>
          <a:p>
            <a:pPr algn="l">
              <a:buClrTx/>
              <a:buSzTx/>
              <a:buFontTx/>
              <a:buNone/>
            </a:pPr>
            <a:r>
              <a:rPr lang="en-US">
                <a:latin typeface="Calibri" pitchFamily="-108" charset="0"/>
                <a:ea typeface="ＭＳ Ｐゴシック" pitchFamily="-108" charset="-128"/>
                <a:cs typeface="ＭＳ Ｐゴシック" pitchFamily="-108" charset="-128"/>
              </a:rPr>
              <a:t>Class-1</a:t>
            </a:r>
          </a:p>
        </p:txBody>
      </p:sp>
      <p:sp>
        <p:nvSpPr>
          <p:cNvPr id="131087" name="Text Box 80"/>
          <p:cNvSpPr txBox="1">
            <a:spLocks noChangeArrowheads="1"/>
          </p:cNvSpPr>
          <p:nvPr/>
        </p:nvSpPr>
        <p:spPr bwMode="auto">
          <a:xfrm>
            <a:off x="1908175" y="4795838"/>
            <a:ext cx="1152525" cy="336550"/>
          </a:xfrm>
          <a:prstGeom prst="rect">
            <a:avLst/>
          </a:prstGeom>
          <a:noFill/>
          <a:ln w="9525">
            <a:noFill/>
            <a:miter lim="800000"/>
            <a:headEnd/>
            <a:tailEnd/>
          </a:ln>
        </p:spPr>
        <p:txBody>
          <a:bodyPr>
            <a:prstTxWarp prst="textNoShape">
              <a:avLst/>
            </a:prstTxWarp>
            <a:spAutoFit/>
          </a:bodyPr>
          <a:lstStyle/>
          <a:p>
            <a:pPr algn="l">
              <a:buClrTx/>
              <a:buSzTx/>
              <a:buFontTx/>
              <a:buNone/>
            </a:pPr>
            <a:r>
              <a:rPr lang="en-US">
                <a:latin typeface="Calibri" pitchFamily="-108" charset="0"/>
                <a:ea typeface="ＭＳ Ｐゴシック" pitchFamily="-108" charset="-128"/>
                <a:cs typeface="ＭＳ Ｐゴシック" pitchFamily="-108" charset="-128"/>
              </a:rPr>
              <a:t>Class-2</a:t>
            </a:r>
          </a:p>
        </p:txBody>
      </p:sp>
      <p:sp>
        <p:nvSpPr>
          <p:cNvPr id="120913" name="AutoShape 81"/>
          <p:cNvSpPr>
            <a:spLocks noChangeArrowheads="1"/>
          </p:cNvSpPr>
          <p:nvPr/>
        </p:nvSpPr>
        <p:spPr bwMode="auto">
          <a:xfrm>
            <a:off x="3421063" y="3357563"/>
            <a:ext cx="503237"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1093" name="Text Box 101"/>
          <p:cNvSpPr txBox="1">
            <a:spLocks noChangeArrowheads="1"/>
          </p:cNvSpPr>
          <p:nvPr/>
        </p:nvSpPr>
        <p:spPr bwMode="auto">
          <a:xfrm>
            <a:off x="3563938" y="1706563"/>
            <a:ext cx="2303462" cy="584775"/>
          </a:xfrm>
          <a:prstGeom prst="rect">
            <a:avLst/>
          </a:prstGeom>
          <a:noFill/>
          <a:ln w="9525">
            <a:noFill/>
            <a:miter lim="800000"/>
            <a:headEnd/>
            <a:tailEnd/>
          </a:ln>
        </p:spPr>
        <p:txBody>
          <a:bodyPr>
            <a:prstTxWarp prst="textNoShape">
              <a:avLst/>
            </a:prstTxWarp>
            <a:spAutoFit/>
          </a:bodyPr>
          <a:lstStyle/>
          <a:p>
            <a:pPr>
              <a:spcBef>
                <a:spcPct val="0"/>
              </a:spcBef>
              <a:buClrTx/>
              <a:buSzTx/>
              <a:buFontTx/>
              <a:buNone/>
            </a:pPr>
            <a:r>
              <a:rPr lang="en-US" sz="1600" b="1" dirty="0">
                <a:latin typeface="+mn-lt"/>
              </a:rPr>
              <a:t>Genes Ranked</a:t>
            </a:r>
            <a:r>
              <a:rPr lang="en-US" sz="1600" dirty="0">
                <a:latin typeface="+mn-lt"/>
              </a:rPr>
              <a:t> </a:t>
            </a:r>
            <a:r>
              <a:rPr lang="en-US" sz="1600" b="1" dirty="0">
                <a:latin typeface="+mn-lt"/>
              </a:rPr>
              <a:t>by</a:t>
            </a:r>
          </a:p>
          <a:p>
            <a:pPr>
              <a:spcBef>
                <a:spcPct val="0"/>
              </a:spcBef>
              <a:buClrTx/>
              <a:buSzTx/>
              <a:buFontTx/>
              <a:buNone/>
            </a:pPr>
            <a:r>
              <a:rPr lang="en-US" sz="1600" b="1" dirty="0">
                <a:latin typeface="+mn-lt"/>
                <a:ea typeface="ＭＳ Ｐゴシック" pitchFamily="-108" charset="-128"/>
                <a:cs typeface="ＭＳ Ｐゴシック" pitchFamily="-108" charset="-128"/>
              </a:rPr>
              <a:t>Differential Statistic</a:t>
            </a:r>
          </a:p>
        </p:txBody>
      </p:sp>
      <p:sp>
        <p:nvSpPr>
          <p:cNvPr id="131094" name="Text Box 102"/>
          <p:cNvSpPr txBox="1">
            <a:spLocks noChangeArrowheads="1"/>
          </p:cNvSpPr>
          <p:nvPr/>
        </p:nvSpPr>
        <p:spPr bwMode="auto">
          <a:xfrm>
            <a:off x="4211638" y="4806950"/>
            <a:ext cx="3709987" cy="1323439"/>
          </a:xfrm>
          <a:prstGeom prst="rect">
            <a:avLst/>
          </a:prstGeom>
          <a:solidFill>
            <a:schemeClr val="bg1"/>
          </a:solidFill>
          <a:ln w="9525">
            <a:noFill/>
            <a:miter lim="800000"/>
            <a:headEnd/>
            <a:tailEnd/>
          </a:ln>
        </p:spPr>
        <p:txBody>
          <a:bodyPr wrap="square">
            <a:prstTxWarp prst="textNoShape">
              <a:avLst/>
            </a:prstTxWarp>
            <a:spAutoFit/>
          </a:bodyPr>
          <a:lstStyle/>
          <a:p>
            <a:pPr algn="l">
              <a:buClrTx/>
              <a:buSzTx/>
              <a:buFontTx/>
              <a:buNone/>
            </a:pPr>
            <a:r>
              <a:rPr lang="en-US" sz="1600" dirty="0">
                <a:latin typeface="Calibri" pitchFamily="-108" charset="0"/>
                <a:ea typeface="ＭＳ Ｐゴシック" pitchFamily="-108" charset="-128"/>
                <a:cs typeface="ＭＳ Ｐゴシック" pitchFamily="-108" charset="-128"/>
              </a:rPr>
              <a:t>E.g.: </a:t>
            </a:r>
          </a:p>
          <a:p>
            <a:pPr algn="l">
              <a:spcBef>
                <a:spcPct val="0"/>
              </a:spcBef>
              <a:buClrTx/>
              <a:buSzTx/>
              <a:buFontTx/>
              <a:buChar char="-"/>
            </a:pPr>
            <a:r>
              <a:rPr lang="en-US" sz="1600" dirty="0">
                <a:latin typeface="Calibri" pitchFamily="-108" charset="0"/>
                <a:ea typeface="ＭＳ Ｐゴシック" pitchFamily="-108" charset="-128"/>
                <a:cs typeface="ＭＳ Ｐゴシック" pitchFamily="-108" charset="-128"/>
              </a:rPr>
              <a:t> Fold change</a:t>
            </a:r>
          </a:p>
          <a:p>
            <a:pPr algn="l">
              <a:spcBef>
                <a:spcPct val="0"/>
              </a:spcBef>
              <a:buClrTx/>
              <a:buSzTx/>
              <a:buFontTx/>
              <a:buChar char="-"/>
            </a:pPr>
            <a:r>
              <a:rPr lang="en-US" sz="1600" dirty="0">
                <a:latin typeface="Calibri" pitchFamily="-108" charset="0"/>
                <a:ea typeface="ＭＳ Ｐゴシック" pitchFamily="-108" charset="-128"/>
                <a:cs typeface="ＭＳ Ｐゴシック" pitchFamily="-108" charset="-128"/>
              </a:rPr>
              <a:t> Log (ratio)</a:t>
            </a:r>
          </a:p>
          <a:p>
            <a:pPr algn="l">
              <a:spcBef>
                <a:spcPct val="0"/>
              </a:spcBef>
              <a:buClrTx/>
              <a:buSzTx/>
              <a:buFontTx/>
              <a:buChar char="-"/>
            </a:pPr>
            <a:r>
              <a:rPr lang="en-US" sz="1600" dirty="0">
                <a:latin typeface="Calibri" pitchFamily="-108" charset="0"/>
                <a:ea typeface="ＭＳ Ｐゴシック" pitchFamily="-108" charset="-128"/>
                <a:cs typeface="ＭＳ Ｐゴシック" pitchFamily="-108" charset="-128"/>
              </a:rPr>
              <a:t> </a:t>
            </a:r>
            <a:r>
              <a:rPr lang="en-US" sz="1600" dirty="0" err="1">
                <a:latin typeface="Calibri" pitchFamily="-108" charset="0"/>
                <a:ea typeface="ＭＳ Ｐゴシック" pitchFamily="-108" charset="-128"/>
                <a:cs typeface="ＭＳ Ｐゴシック" pitchFamily="-108" charset="-128"/>
              </a:rPr>
              <a:t>t</a:t>
            </a:r>
            <a:r>
              <a:rPr lang="en-US" sz="1600" dirty="0">
                <a:latin typeface="Calibri" pitchFamily="-108" charset="0"/>
                <a:ea typeface="ＭＳ Ｐゴシック" pitchFamily="-108" charset="-128"/>
                <a:cs typeface="ＭＳ Ｐゴシック" pitchFamily="-108" charset="-128"/>
              </a:rPr>
              <a:t>-</a:t>
            </a:r>
            <a:r>
              <a:rPr lang="en-US" sz="1600" dirty="0" smtClean="0">
                <a:latin typeface="Calibri" pitchFamily="-108" charset="0"/>
                <a:ea typeface="ＭＳ Ｐゴシック" pitchFamily="-108" charset="-128"/>
                <a:cs typeface="ＭＳ Ｐゴシック" pitchFamily="-108" charset="-128"/>
              </a:rPr>
              <a:t>test</a:t>
            </a:r>
          </a:p>
          <a:p>
            <a:pPr algn="l">
              <a:spcBef>
                <a:spcPct val="0"/>
              </a:spcBef>
              <a:buClrTx/>
              <a:buSzTx/>
              <a:buFontTx/>
              <a:buChar char="-"/>
            </a:pPr>
            <a:r>
              <a:rPr lang="en-US" sz="1600" dirty="0" smtClean="0">
                <a:latin typeface="Calibri" pitchFamily="-108" charset="0"/>
                <a:ea typeface="ＭＳ Ｐゴシック" pitchFamily="-108" charset="-128"/>
                <a:cs typeface="ＭＳ Ｐゴシック" pitchFamily="-108" charset="-128"/>
              </a:rPr>
              <a:t>Significance analysis of microarrays</a:t>
            </a:r>
            <a:endParaRPr lang="en-US" sz="1600" dirty="0">
              <a:latin typeface="Calibri" pitchFamily="-108" charset="0"/>
              <a:ea typeface="ＭＳ Ｐゴシック" pitchFamily="-108" charset="-128"/>
              <a:cs typeface="ＭＳ Ｐゴシック" pitchFamily="-108" charset="-128"/>
            </a:endParaRPr>
          </a:p>
        </p:txBody>
      </p:sp>
      <p:sp>
        <p:nvSpPr>
          <p:cNvPr id="120936" name="Rectangle 104"/>
          <p:cNvSpPr>
            <a:spLocks noChangeArrowheads="1"/>
          </p:cNvSpPr>
          <p:nvPr/>
        </p:nvSpPr>
        <p:spPr bwMode="auto">
          <a:xfrm>
            <a:off x="4213225" y="2419350"/>
            <a:ext cx="1008063" cy="2305050"/>
          </a:xfrm>
          <a:prstGeom prst="rect">
            <a:avLst/>
          </a:prstGeom>
          <a:gradFill rotWithShape="1">
            <a:gsLst>
              <a:gs pos="0">
                <a:srgbClr val="FF5050"/>
              </a:gs>
              <a:gs pos="100000">
                <a:srgbClr val="3399FF"/>
              </a:gs>
            </a:gsLst>
            <a:lin ang="5400000" scaled="1"/>
          </a:gradFill>
          <a:ln w="28575">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1097" name="Line 105"/>
          <p:cNvSpPr>
            <a:spLocks noChangeShapeType="1"/>
          </p:cNvSpPr>
          <p:nvPr/>
        </p:nvSpPr>
        <p:spPr bwMode="auto">
          <a:xfrm>
            <a:off x="4789488" y="2419350"/>
            <a:ext cx="0" cy="2305050"/>
          </a:xfrm>
          <a:prstGeom prst="line">
            <a:avLst/>
          </a:prstGeom>
          <a:noFill/>
          <a:ln w="9525">
            <a:solidFill>
              <a:schemeClr val="tx1"/>
            </a:solidFill>
            <a:round/>
            <a:headEnd/>
            <a:tailEnd/>
          </a:ln>
        </p:spPr>
        <p:txBody>
          <a:bodyPr>
            <a:prstTxWarp prst="textNoShape">
              <a:avLst/>
            </a:prstTxWarp>
          </a:bodyPr>
          <a:lstStyle/>
          <a:p>
            <a:endParaRPr lang="en-US"/>
          </a:p>
        </p:txBody>
      </p:sp>
      <p:sp>
        <p:nvSpPr>
          <p:cNvPr id="131098" name="Line 106"/>
          <p:cNvSpPr>
            <a:spLocks noChangeShapeType="1"/>
          </p:cNvSpPr>
          <p:nvPr/>
        </p:nvSpPr>
        <p:spPr bwMode="auto">
          <a:xfrm>
            <a:off x="4213225" y="2635250"/>
            <a:ext cx="10080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31099" name="Line 107"/>
          <p:cNvSpPr>
            <a:spLocks noChangeShapeType="1"/>
          </p:cNvSpPr>
          <p:nvPr/>
        </p:nvSpPr>
        <p:spPr bwMode="auto">
          <a:xfrm flipV="1">
            <a:off x="4213225" y="2852738"/>
            <a:ext cx="1008063"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31101" name="Line 110"/>
          <p:cNvSpPr>
            <a:spLocks noChangeShapeType="1"/>
          </p:cNvSpPr>
          <p:nvPr/>
        </p:nvSpPr>
        <p:spPr bwMode="auto">
          <a:xfrm>
            <a:off x="5437188" y="2492375"/>
            <a:ext cx="0" cy="2232025"/>
          </a:xfrm>
          <a:prstGeom prst="line">
            <a:avLst/>
          </a:prstGeom>
          <a:noFill/>
          <a:ln w="28575">
            <a:solidFill>
              <a:schemeClr val="tx1"/>
            </a:solidFill>
            <a:round/>
            <a:headEnd/>
            <a:tailEnd type="triangle" w="med" len="med"/>
          </a:ln>
        </p:spPr>
        <p:txBody>
          <a:bodyPr>
            <a:prstTxWarp prst="textNoShape">
              <a:avLst/>
            </a:prstTxWarp>
          </a:bodyPr>
          <a:lstStyle/>
          <a:p>
            <a:endParaRPr lang="en-US"/>
          </a:p>
        </p:txBody>
      </p:sp>
      <p:sp>
        <p:nvSpPr>
          <p:cNvPr id="120943" name="AutoShape 111"/>
          <p:cNvSpPr>
            <a:spLocks noChangeArrowheads="1"/>
          </p:cNvSpPr>
          <p:nvPr/>
        </p:nvSpPr>
        <p:spPr bwMode="auto">
          <a:xfrm>
            <a:off x="5868988" y="3355975"/>
            <a:ext cx="503237"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1103" name="Text Box 112"/>
          <p:cNvSpPr txBox="1">
            <a:spLocks noChangeArrowheads="1"/>
          </p:cNvSpPr>
          <p:nvPr/>
        </p:nvSpPr>
        <p:spPr bwMode="auto">
          <a:xfrm>
            <a:off x="5508625" y="2419350"/>
            <a:ext cx="576263" cy="336550"/>
          </a:xfrm>
          <a:prstGeom prst="rect">
            <a:avLst/>
          </a:prstGeom>
          <a:noFill/>
          <a:ln w="9525">
            <a:noFill/>
            <a:miter lim="800000"/>
            <a:headEnd/>
            <a:tailEnd/>
          </a:ln>
        </p:spPr>
        <p:txBody>
          <a:bodyPr>
            <a:prstTxWarp prst="textNoShape">
              <a:avLst/>
            </a:prstTxWarp>
            <a:spAutoFit/>
          </a:bodyPr>
          <a:lstStyle/>
          <a:p>
            <a:pPr algn="l">
              <a:buClrTx/>
              <a:buSzTx/>
              <a:buFontTx/>
              <a:buNone/>
            </a:pPr>
            <a:r>
              <a:rPr lang="en-US">
                <a:latin typeface="Calibri" pitchFamily="-108" charset="0"/>
                <a:ea typeface="ＭＳ Ｐゴシック" pitchFamily="-108" charset="-128"/>
                <a:cs typeface="ＭＳ Ｐゴシック" pitchFamily="-108" charset="-128"/>
              </a:rPr>
              <a:t>UP</a:t>
            </a:r>
          </a:p>
        </p:txBody>
      </p:sp>
      <p:sp>
        <p:nvSpPr>
          <p:cNvPr id="131104" name="Text Box 113"/>
          <p:cNvSpPr txBox="1">
            <a:spLocks noChangeArrowheads="1"/>
          </p:cNvSpPr>
          <p:nvPr/>
        </p:nvSpPr>
        <p:spPr bwMode="auto">
          <a:xfrm>
            <a:off x="5508625" y="4459288"/>
            <a:ext cx="1008063" cy="400110"/>
          </a:xfrm>
          <a:prstGeom prst="rect">
            <a:avLst/>
          </a:prstGeom>
          <a:noFill/>
          <a:ln w="9525">
            <a:noFill/>
            <a:miter lim="800000"/>
            <a:headEnd/>
            <a:tailEnd/>
          </a:ln>
        </p:spPr>
        <p:txBody>
          <a:bodyPr>
            <a:prstTxWarp prst="textNoShape">
              <a:avLst/>
            </a:prstTxWarp>
            <a:spAutoFit/>
          </a:bodyPr>
          <a:lstStyle/>
          <a:p>
            <a:pPr algn="l">
              <a:buClrTx/>
              <a:buSzTx/>
              <a:buFontTx/>
              <a:buNone/>
            </a:pPr>
            <a:r>
              <a:rPr lang="en-US" sz="2000" dirty="0">
                <a:latin typeface="Calibri" pitchFamily="-108" charset="0"/>
                <a:ea typeface="ＭＳ Ｐゴシック" pitchFamily="-108" charset="-128"/>
                <a:cs typeface="ＭＳ Ｐゴシック" pitchFamily="-108" charset="-128"/>
              </a:rPr>
              <a:t>DOWN</a:t>
            </a:r>
          </a:p>
        </p:txBody>
      </p:sp>
      <p:sp>
        <p:nvSpPr>
          <p:cNvPr id="125975" name="Rectangle 23"/>
          <p:cNvSpPr>
            <a:spLocks noChangeArrowheads="1"/>
          </p:cNvSpPr>
          <p:nvPr/>
        </p:nvSpPr>
        <p:spPr bwMode="auto">
          <a:xfrm>
            <a:off x="6770688" y="2420938"/>
            <a:ext cx="1008062" cy="2305050"/>
          </a:xfrm>
          <a:prstGeom prst="rect">
            <a:avLst/>
          </a:prstGeom>
          <a:solidFill>
            <a:srgbClr val="B2B2B2"/>
          </a:solidFill>
          <a:ln w="28575">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1107" name="Text Box 26"/>
          <p:cNvSpPr txBox="1">
            <a:spLocks noChangeArrowheads="1"/>
          </p:cNvSpPr>
          <p:nvPr/>
        </p:nvSpPr>
        <p:spPr bwMode="auto">
          <a:xfrm>
            <a:off x="8066088" y="2420938"/>
            <a:ext cx="576262" cy="336550"/>
          </a:xfrm>
          <a:prstGeom prst="rect">
            <a:avLst/>
          </a:prstGeom>
          <a:noFill/>
          <a:ln w="9525">
            <a:noFill/>
            <a:miter lim="800000"/>
            <a:headEnd/>
            <a:tailEnd/>
          </a:ln>
        </p:spPr>
        <p:txBody>
          <a:bodyPr>
            <a:prstTxWarp prst="textNoShape">
              <a:avLst/>
            </a:prstTxWarp>
            <a:spAutoFit/>
          </a:bodyPr>
          <a:lstStyle/>
          <a:p>
            <a:pPr algn="l">
              <a:buClrTx/>
              <a:buSzTx/>
              <a:buFontTx/>
              <a:buNone/>
            </a:pPr>
            <a:r>
              <a:rPr lang="en-US">
                <a:latin typeface="Calibri" pitchFamily="-108" charset="0"/>
                <a:ea typeface="ＭＳ Ｐゴシック" pitchFamily="-108" charset="-128"/>
                <a:cs typeface="ＭＳ Ｐゴシック" pitchFamily="-108" charset="-128"/>
              </a:rPr>
              <a:t>UP</a:t>
            </a:r>
          </a:p>
        </p:txBody>
      </p:sp>
      <p:sp>
        <p:nvSpPr>
          <p:cNvPr id="131108" name="Text Box 27"/>
          <p:cNvSpPr txBox="1">
            <a:spLocks noChangeArrowheads="1"/>
          </p:cNvSpPr>
          <p:nvPr/>
        </p:nvSpPr>
        <p:spPr bwMode="auto">
          <a:xfrm>
            <a:off x="7921624" y="4507468"/>
            <a:ext cx="917575" cy="369332"/>
          </a:xfrm>
          <a:prstGeom prst="rect">
            <a:avLst/>
          </a:prstGeom>
          <a:noFill/>
          <a:ln w="9525">
            <a:noFill/>
            <a:miter lim="800000"/>
            <a:headEnd/>
            <a:tailEnd/>
          </a:ln>
        </p:spPr>
        <p:txBody>
          <a:bodyPr wrap="square">
            <a:prstTxWarp prst="textNoShape">
              <a:avLst/>
            </a:prstTxWarp>
            <a:spAutoFit/>
          </a:bodyPr>
          <a:lstStyle/>
          <a:p>
            <a:pPr algn="l">
              <a:buClrTx/>
              <a:buSzTx/>
              <a:buFontTx/>
              <a:buNone/>
            </a:pPr>
            <a:r>
              <a:rPr lang="en-US" sz="1800" dirty="0">
                <a:latin typeface="Calibri" pitchFamily="-108" charset="0"/>
                <a:ea typeface="ＭＳ Ｐゴシック" pitchFamily="-108" charset="-128"/>
                <a:cs typeface="ＭＳ Ｐゴシック" pitchFamily="-108" charset="-128"/>
              </a:rPr>
              <a:t>DOWN</a:t>
            </a:r>
          </a:p>
        </p:txBody>
      </p:sp>
      <p:sp>
        <p:nvSpPr>
          <p:cNvPr id="131109" name="Rectangle 28"/>
          <p:cNvSpPr>
            <a:spLocks noChangeArrowheads="1"/>
          </p:cNvSpPr>
          <p:nvPr/>
        </p:nvSpPr>
        <p:spPr bwMode="auto">
          <a:xfrm>
            <a:off x="6770688" y="2420938"/>
            <a:ext cx="1008062" cy="647700"/>
          </a:xfrm>
          <a:prstGeom prst="rect">
            <a:avLst/>
          </a:prstGeom>
          <a:solidFill>
            <a:srgbClr val="FF5050"/>
          </a:solidFill>
          <a:ln w="28575">
            <a:solidFill>
              <a:schemeClr val="tx1"/>
            </a:solidFill>
            <a:miter lim="800000"/>
            <a:headEnd/>
            <a:tailEnd/>
          </a:ln>
        </p:spPr>
        <p:txBody>
          <a:bodyPr wrap="none" anchor="ctr">
            <a:prstTxWarp prst="textNoShape">
              <a:avLst/>
            </a:prstTxWarp>
          </a:bodyPr>
          <a:lstStyle/>
          <a:p>
            <a:pPr algn="l">
              <a:spcBef>
                <a:spcPct val="0"/>
              </a:spcBef>
              <a:buClrTx/>
              <a:buSzTx/>
              <a:buFontTx/>
              <a:buNone/>
            </a:pPr>
            <a:endParaRPr lang="en-US" sz="1800">
              <a:latin typeface="Calibri" pitchFamily="-108" charset="0"/>
              <a:ea typeface="ＭＳ Ｐゴシック" pitchFamily="-108" charset="-128"/>
              <a:cs typeface="ＭＳ Ｐゴシック" pitchFamily="-108" charset="-128"/>
            </a:endParaRPr>
          </a:p>
        </p:txBody>
      </p:sp>
      <p:sp>
        <p:nvSpPr>
          <p:cNvPr id="131110" name="Rectangle 30"/>
          <p:cNvSpPr>
            <a:spLocks noChangeArrowheads="1"/>
          </p:cNvSpPr>
          <p:nvPr/>
        </p:nvSpPr>
        <p:spPr bwMode="auto">
          <a:xfrm>
            <a:off x="6770688" y="4149725"/>
            <a:ext cx="1008062" cy="576263"/>
          </a:xfrm>
          <a:prstGeom prst="rect">
            <a:avLst/>
          </a:prstGeom>
          <a:solidFill>
            <a:srgbClr val="3399FF"/>
          </a:solidFill>
          <a:ln w="28575">
            <a:solidFill>
              <a:schemeClr val="tx1"/>
            </a:solidFill>
            <a:miter lim="800000"/>
            <a:headEnd/>
            <a:tailEnd/>
          </a:ln>
        </p:spPr>
        <p:txBody>
          <a:bodyPr wrap="none" anchor="ctr">
            <a:prstTxWarp prst="textNoShape">
              <a:avLst/>
            </a:prstTxWarp>
          </a:bodyPr>
          <a:lstStyle/>
          <a:p>
            <a:pPr algn="l">
              <a:spcBef>
                <a:spcPct val="0"/>
              </a:spcBef>
              <a:buClrTx/>
              <a:buSzTx/>
              <a:buFontTx/>
              <a:buNone/>
            </a:pPr>
            <a:endParaRPr lang="en-US" sz="1800">
              <a:latin typeface="Calibri" pitchFamily="-108" charset="0"/>
              <a:ea typeface="ＭＳ Ｐゴシック" pitchFamily="-108" charset="-128"/>
              <a:cs typeface="ＭＳ Ｐゴシック" pitchFamily="-108" charset="-128"/>
            </a:endParaRPr>
          </a:p>
        </p:txBody>
      </p:sp>
      <p:sp>
        <p:nvSpPr>
          <p:cNvPr id="131111" name="Line 24"/>
          <p:cNvSpPr>
            <a:spLocks noChangeShapeType="1"/>
          </p:cNvSpPr>
          <p:nvPr/>
        </p:nvSpPr>
        <p:spPr bwMode="auto">
          <a:xfrm>
            <a:off x="7346950" y="2420938"/>
            <a:ext cx="0" cy="2305050"/>
          </a:xfrm>
          <a:prstGeom prst="line">
            <a:avLst/>
          </a:prstGeom>
          <a:noFill/>
          <a:ln w="9525">
            <a:solidFill>
              <a:schemeClr val="tx1"/>
            </a:solidFill>
            <a:round/>
            <a:headEnd/>
            <a:tailEnd/>
          </a:ln>
        </p:spPr>
        <p:txBody>
          <a:bodyPr>
            <a:prstTxWarp prst="textNoShape">
              <a:avLst/>
            </a:prstTxWarp>
          </a:bodyPr>
          <a:lstStyle/>
          <a:p>
            <a:endParaRPr lang="en-US"/>
          </a:p>
        </p:txBody>
      </p:sp>
      <p:sp>
        <p:nvSpPr>
          <p:cNvPr id="131112" name="Text Box 101"/>
          <p:cNvSpPr txBox="1">
            <a:spLocks noChangeArrowheads="1"/>
          </p:cNvSpPr>
          <p:nvPr/>
        </p:nvSpPr>
        <p:spPr bwMode="auto">
          <a:xfrm>
            <a:off x="6156325" y="1869490"/>
            <a:ext cx="2303463" cy="338554"/>
          </a:xfrm>
          <a:prstGeom prst="rect">
            <a:avLst/>
          </a:prstGeom>
          <a:noFill/>
          <a:ln w="9525">
            <a:noFill/>
            <a:miter lim="800000"/>
            <a:headEnd/>
            <a:tailEnd/>
          </a:ln>
        </p:spPr>
        <p:txBody>
          <a:bodyPr>
            <a:prstTxWarp prst="textNoShape">
              <a:avLst/>
            </a:prstTxWarp>
            <a:spAutoFit/>
          </a:bodyPr>
          <a:lstStyle/>
          <a:p>
            <a:pPr>
              <a:spcBef>
                <a:spcPct val="0"/>
              </a:spcBef>
              <a:buClrTx/>
              <a:buSzTx/>
              <a:buFontTx/>
              <a:buNone/>
            </a:pPr>
            <a:r>
              <a:rPr lang="en-US" sz="1600" b="1" dirty="0">
                <a:latin typeface="+mn-lt"/>
              </a:rPr>
              <a:t>Selection by Threshold</a:t>
            </a:r>
            <a:endParaRPr lang="en-US" sz="1200" b="1" dirty="0">
              <a:latin typeface="+mn-lt"/>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41926599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noAutofit/>
          </a:bodyPr>
          <a:lstStyle/>
          <a:p>
            <a:r>
              <a:rPr lang="en-US" dirty="0" smtClean="0"/>
              <a:t>Example gene list enrichment </a:t>
            </a:r>
            <a:r>
              <a:rPr lang="en-US" dirty="0"/>
              <a:t>t</a:t>
            </a:r>
            <a:r>
              <a:rPr lang="en-US" dirty="0" smtClean="0"/>
              <a:t>est</a:t>
            </a:r>
            <a:endParaRPr lang="en-US" dirty="0"/>
          </a:p>
        </p:txBody>
      </p:sp>
      <p:sp>
        <p:nvSpPr>
          <p:cNvPr id="153603" name="AutoShape 5"/>
          <p:cNvSpPr>
            <a:spLocks noChangeArrowheads="1"/>
          </p:cNvSpPr>
          <p:nvPr/>
        </p:nvSpPr>
        <p:spPr bwMode="auto">
          <a:xfrm>
            <a:off x="6175375" y="4576763"/>
            <a:ext cx="914400" cy="782637"/>
          </a:xfrm>
          <a:prstGeom prst="can">
            <a:avLst>
              <a:gd name="adj" fmla="val 25000"/>
            </a:avLst>
          </a:prstGeom>
          <a:solidFill>
            <a:schemeClr val="accent1"/>
          </a:solidFill>
          <a:ln w="9525">
            <a:solidFill>
              <a:schemeClr val="tx1"/>
            </a:solidFill>
            <a:round/>
            <a:headEnd/>
            <a:tailEnd/>
          </a:ln>
        </p:spPr>
        <p:txBody>
          <a:bodyPr wrap="none" anchor="ctr">
            <a:prstTxWarp prst="textNoShape">
              <a:avLst/>
            </a:prstTxWarp>
          </a:bodyPr>
          <a:lstStyle/>
          <a:p>
            <a:pPr algn="l">
              <a:spcBef>
                <a:spcPct val="0"/>
              </a:spcBef>
              <a:buClrTx/>
              <a:buSzTx/>
              <a:buFontTx/>
              <a:buNone/>
            </a:pPr>
            <a:endParaRPr lang="en-US" sz="1800">
              <a:latin typeface="Calibri" pitchFamily="-108" charset="0"/>
              <a:ea typeface="ＭＳ Ｐゴシック" pitchFamily="-108" charset="-128"/>
              <a:cs typeface="ＭＳ Ｐゴシック" pitchFamily="-108" charset="-128"/>
            </a:endParaRPr>
          </a:p>
        </p:txBody>
      </p:sp>
      <p:sp>
        <p:nvSpPr>
          <p:cNvPr id="153604" name="AutoShape 6"/>
          <p:cNvSpPr>
            <a:spLocks noChangeArrowheads="1"/>
          </p:cNvSpPr>
          <p:nvPr/>
        </p:nvSpPr>
        <p:spPr bwMode="auto">
          <a:xfrm>
            <a:off x="6896100" y="4873625"/>
            <a:ext cx="914400" cy="782638"/>
          </a:xfrm>
          <a:prstGeom prst="can">
            <a:avLst>
              <a:gd name="adj" fmla="val 25000"/>
            </a:avLst>
          </a:prstGeom>
          <a:solidFill>
            <a:srgbClr val="9999FF"/>
          </a:solidFill>
          <a:ln w="9525">
            <a:solidFill>
              <a:schemeClr val="tx1"/>
            </a:solidFill>
            <a:round/>
            <a:headEnd/>
            <a:tailEnd/>
          </a:ln>
        </p:spPr>
        <p:txBody>
          <a:bodyPr wrap="none" anchor="ctr">
            <a:prstTxWarp prst="textNoShape">
              <a:avLst/>
            </a:prstTxWarp>
          </a:bodyPr>
          <a:lstStyle/>
          <a:p>
            <a:pPr algn="l">
              <a:spcBef>
                <a:spcPct val="0"/>
              </a:spcBef>
              <a:buClrTx/>
              <a:buSzTx/>
              <a:buFontTx/>
              <a:buNone/>
            </a:pPr>
            <a:endParaRPr lang="en-US" sz="1800">
              <a:latin typeface="Calibri" pitchFamily="-108" charset="0"/>
              <a:ea typeface="ＭＳ Ｐゴシック" pitchFamily="-108" charset="-128"/>
              <a:cs typeface="ＭＳ Ｐゴシック" pitchFamily="-108" charset="-128"/>
            </a:endParaRPr>
          </a:p>
        </p:txBody>
      </p:sp>
      <p:sp>
        <p:nvSpPr>
          <p:cNvPr id="153605" name="Text Box 18"/>
          <p:cNvSpPr txBox="1">
            <a:spLocks noChangeArrowheads="1"/>
          </p:cNvSpPr>
          <p:nvPr/>
        </p:nvSpPr>
        <p:spPr bwMode="auto">
          <a:xfrm>
            <a:off x="6516688" y="3810000"/>
            <a:ext cx="2303462" cy="641350"/>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a:latin typeface="Calibri" pitchFamily="-108" charset="0"/>
                <a:ea typeface="ＭＳ Ｐゴシック" pitchFamily="-108" charset="-128"/>
                <a:cs typeface="ＭＳ Ｐゴシック" pitchFamily="-108" charset="-128"/>
              </a:rPr>
              <a:t>Gene-set</a:t>
            </a:r>
          </a:p>
          <a:p>
            <a:pPr>
              <a:spcBef>
                <a:spcPct val="0"/>
              </a:spcBef>
              <a:buClrTx/>
              <a:buSzTx/>
              <a:buFontTx/>
              <a:buNone/>
            </a:pPr>
            <a:r>
              <a:rPr lang="en-US" sz="1800" b="1" dirty="0">
                <a:latin typeface="Calibri" pitchFamily="-108" charset="0"/>
                <a:ea typeface="ＭＳ Ｐゴシック" pitchFamily="-108" charset="-128"/>
                <a:cs typeface="ＭＳ Ｐゴシック" pitchFamily="-108" charset="-128"/>
              </a:rPr>
              <a:t>Databases</a:t>
            </a:r>
          </a:p>
        </p:txBody>
      </p:sp>
      <p:sp>
        <p:nvSpPr>
          <p:cNvPr id="153606" name="Text Box 12"/>
          <p:cNvSpPr txBox="1">
            <a:spLocks noChangeArrowheads="1"/>
          </p:cNvSpPr>
          <p:nvPr/>
        </p:nvSpPr>
        <p:spPr bwMode="auto">
          <a:xfrm>
            <a:off x="609600" y="1700213"/>
            <a:ext cx="2447925" cy="915987"/>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a:latin typeface="Calibri" pitchFamily="-108" charset="0"/>
                <a:ea typeface="ＭＳ Ｐゴシック" pitchFamily="-108" charset="-128"/>
                <a:cs typeface="ＭＳ Ｐゴシック" pitchFamily="-108" charset="-128"/>
              </a:rPr>
              <a:t>Microarray</a:t>
            </a:r>
          </a:p>
          <a:p>
            <a:pPr>
              <a:spcBef>
                <a:spcPct val="0"/>
              </a:spcBef>
              <a:buClrTx/>
              <a:buSzTx/>
              <a:buFontTx/>
              <a:buNone/>
            </a:pPr>
            <a:r>
              <a:rPr lang="en-US" sz="1800" b="1">
                <a:latin typeface="Calibri" pitchFamily="-108" charset="0"/>
                <a:ea typeface="ＭＳ Ｐゴシック" pitchFamily="-108" charset="-128"/>
                <a:cs typeface="ＭＳ Ｐゴシック" pitchFamily="-108" charset="-128"/>
              </a:rPr>
              <a:t>Experiment</a:t>
            </a:r>
          </a:p>
          <a:p>
            <a:pPr>
              <a:spcBef>
                <a:spcPct val="0"/>
              </a:spcBef>
              <a:buClrTx/>
              <a:buSzTx/>
              <a:buFontTx/>
              <a:buNone/>
            </a:pPr>
            <a:r>
              <a:rPr lang="en-US" sz="1800" b="1">
                <a:latin typeface="Calibri" pitchFamily="-108" charset="0"/>
                <a:ea typeface="ＭＳ Ｐゴシック" pitchFamily="-108" charset="-128"/>
                <a:cs typeface="ＭＳ Ｐゴシック" pitchFamily="-108" charset="-128"/>
              </a:rPr>
              <a:t>(gene expression table)</a:t>
            </a:r>
          </a:p>
        </p:txBody>
      </p:sp>
      <p:sp>
        <p:nvSpPr>
          <p:cNvPr id="120902" name="Rectangle 70"/>
          <p:cNvSpPr>
            <a:spLocks noChangeArrowheads="1"/>
          </p:cNvSpPr>
          <p:nvPr/>
        </p:nvSpPr>
        <p:spPr bwMode="auto">
          <a:xfrm>
            <a:off x="1257300" y="2687638"/>
            <a:ext cx="1152525" cy="2305050"/>
          </a:xfrm>
          <a:prstGeom prst="rect">
            <a:avLst/>
          </a:prstGeom>
          <a:solidFill>
            <a:srgbClr val="FF643F"/>
          </a:solidFill>
          <a:ln w="28575">
            <a:solidFill>
              <a:schemeClr val="tx1"/>
            </a:solidFill>
            <a:miter lim="800000"/>
            <a:headEnd/>
            <a:tailEnd/>
          </a:ln>
          <a:effectLst>
            <a:outerShdw blurRad="63500" dist="107763" dir="2700000" algn="ctr" rotWithShape="0">
              <a:srgbClr val="B2B2B2">
                <a:alpha val="74997"/>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53608" name="Line 71"/>
          <p:cNvSpPr>
            <a:spLocks noChangeShapeType="1"/>
          </p:cNvSpPr>
          <p:nvPr/>
        </p:nvSpPr>
        <p:spPr bwMode="auto">
          <a:xfrm>
            <a:off x="1257300" y="2903538"/>
            <a:ext cx="115093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3609" name="Line 75"/>
          <p:cNvSpPr>
            <a:spLocks noChangeShapeType="1"/>
          </p:cNvSpPr>
          <p:nvPr/>
        </p:nvSpPr>
        <p:spPr bwMode="auto">
          <a:xfrm>
            <a:off x="1617663" y="2687638"/>
            <a:ext cx="0" cy="230505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3610" name="Line 76"/>
          <p:cNvSpPr>
            <a:spLocks noChangeShapeType="1"/>
          </p:cNvSpPr>
          <p:nvPr/>
        </p:nvSpPr>
        <p:spPr bwMode="auto">
          <a:xfrm>
            <a:off x="1833563" y="2687638"/>
            <a:ext cx="0" cy="230505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53611" name="Line 77"/>
          <p:cNvSpPr>
            <a:spLocks noChangeShapeType="1"/>
          </p:cNvSpPr>
          <p:nvPr/>
        </p:nvSpPr>
        <p:spPr bwMode="auto">
          <a:xfrm>
            <a:off x="1258888" y="3121025"/>
            <a:ext cx="1152525"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53612" name="Rectangle 12"/>
          <p:cNvSpPr>
            <a:spLocks noChangeArrowheads="1"/>
          </p:cNvSpPr>
          <p:nvPr/>
        </p:nvSpPr>
        <p:spPr bwMode="auto">
          <a:xfrm>
            <a:off x="3851275" y="2708275"/>
            <a:ext cx="1223963" cy="2305050"/>
          </a:xfrm>
          <a:prstGeom prst="rect">
            <a:avLst/>
          </a:prstGeom>
          <a:solidFill>
            <a:srgbClr val="D5C38F"/>
          </a:solidFill>
          <a:ln w="28575">
            <a:solidFill>
              <a:schemeClr val="tx1"/>
            </a:solidFill>
            <a:miter lim="800000"/>
            <a:headEnd/>
            <a:tailEnd/>
          </a:ln>
          <a:effectLst/>
        </p:spPr>
        <p:txBody>
          <a:bodyPr anchor="ctr">
            <a:prstTxWarp prst="textNoShape">
              <a:avLst/>
            </a:prstTxWarp>
            <a:spAutoFit/>
          </a:bodyPr>
          <a:lstStyle/>
          <a:p>
            <a:endParaRPr lang="en-US"/>
          </a:p>
        </p:txBody>
      </p:sp>
      <p:sp>
        <p:nvSpPr>
          <p:cNvPr id="153613" name="Rectangle 13"/>
          <p:cNvSpPr>
            <a:spLocks noChangeArrowheads="1"/>
          </p:cNvSpPr>
          <p:nvPr/>
        </p:nvSpPr>
        <p:spPr bwMode="auto">
          <a:xfrm>
            <a:off x="3851275" y="2708275"/>
            <a:ext cx="1223963" cy="865188"/>
          </a:xfrm>
          <a:prstGeom prst="rect">
            <a:avLst/>
          </a:prstGeom>
          <a:solidFill>
            <a:srgbClr val="FFFF00"/>
          </a:solidFill>
          <a:ln w="9525">
            <a:solidFill>
              <a:schemeClr val="tx1"/>
            </a:solidFill>
            <a:miter lim="800000"/>
            <a:headEnd/>
            <a:tailEnd/>
          </a:ln>
          <a:effectLst/>
        </p:spPr>
        <p:txBody>
          <a:bodyPr anchor="ctr">
            <a:prstTxWarp prst="textNoShape">
              <a:avLst/>
            </a:prstTxWarp>
            <a:spAutoFit/>
          </a:bodyPr>
          <a:lstStyle/>
          <a:p>
            <a:endParaRPr lang="en-US"/>
          </a:p>
        </p:txBody>
      </p:sp>
      <p:sp>
        <p:nvSpPr>
          <p:cNvPr id="120913" name="AutoShape 81"/>
          <p:cNvSpPr>
            <a:spLocks noChangeArrowheads="1"/>
          </p:cNvSpPr>
          <p:nvPr/>
        </p:nvSpPr>
        <p:spPr bwMode="auto">
          <a:xfrm>
            <a:off x="2914650" y="3644900"/>
            <a:ext cx="503238"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53618" name="Line 18"/>
          <p:cNvSpPr>
            <a:spLocks noChangeShapeType="1"/>
          </p:cNvSpPr>
          <p:nvPr/>
        </p:nvSpPr>
        <p:spPr bwMode="auto">
          <a:xfrm flipV="1">
            <a:off x="4067175" y="2347913"/>
            <a:ext cx="71438" cy="647700"/>
          </a:xfrm>
          <a:prstGeom prst="line">
            <a:avLst/>
          </a:prstGeom>
          <a:noFill/>
          <a:ln w="9525">
            <a:solidFill>
              <a:schemeClr val="tx1"/>
            </a:solidFill>
            <a:round/>
            <a:headEnd type="arrow"/>
            <a:tailEnd type="none" w="med" len="med"/>
          </a:ln>
          <a:effectLst/>
        </p:spPr>
        <p:txBody>
          <a:bodyPr anchor="ctr">
            <a:prstTxWarp prst="textNoShape">
              <a:avLst/>
            </a:prstTxWarp>
            <a:spAutoFit/>
          </a:bodyPr>
          <a:lstStyle/>
          <a:p>
            <a:endParaRPr lang="en-US"/>
          </a:p>
        </p:txBody>
      </p:sp>
      <p:sp>
        <p:nvSpPr>
          <p:cNvPr id="153622" name="Text Box 18"/>
          <p:cNvSpPr txBox="1">
            <a:spLocks noChangeArrowheads="1"/>
          </p:cNvSpPr>
          <p:nvPr/>
        </p:nvSpPr>
        <p:spPr bwMode="auto">
          <a:xfrm>
            <a:off x="3130550" y="1628775"/>
            <a:ext cx="2303463" cy="641350"/>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smtClean="0">
                <a:latin typeface="Calibri" pitchFamily="-108" charset="0"/>
                <a:ea typeface="ＭＳ Ｐゴシック" pitchFamily="-108" charset="-128"/>
                <a:cs typeface="ＭＳ Ｐゴシック" pitchFamily="-108" charset="-128"/>
              </a:rPr>
              <a:t>Gene list</a:t>
            </a:r>
          </a:p>
          <a:p>
            <a:pPr>
              <a:spcBef>
                <a:spcPct val="0"/>
              </a:spcBef>
              <a:buClrTx/>
              <a:buSzTx/>
              <a:buFontTx/>
              <a:buNone/>
            </a:pPr>
            <a:r>
              <a:rPr lang="en-US" sz="1800" b="1" dirty="0">
                <a:latin typeface="Calibri" pitchFamily="-108" charset="0"/>
                <a:ea typeface="ＭＳ Ｐゴシック" pitchFamily="-108" charset="-128"/>
                <a:cs typeface="ＭＳ Ｐゴシック" pitchFamily="-108" charset="-128"/>
              </a:rPr>
              <a:t>(</a:t>
            </a:r>
            <a:r>
              <a:rPr lang="en-US" sz="1800" b="1" dirty="0" err="1">
                <a:latin typeface="Calibri" pitchFamily="-108" charset="0"/>
                <a:ea typeface="ＭＳ Ｐゴシック" pitchFamily="-108" charset="-128"/>
                <a:cs typeface="ＭＳ Ｐゴシック" pitchFamily="-108" charset="-128"/>
              </a:rPr>
              <a:t>e.g</a:t>
            </a:r>
            <a:r>
              <a:rPr lang="en-US" sz="1800" b="1" dirty="0">
                <a:latin typeface="Calibri" pitchFamily="-108" charset="0"/>
                <a:ea typeface="ＭＳ Ｐゴシック" pitchFamily="-108" charset="-128"/>
                <a:cs typeface="ＭＳ Ｐゴシック" pitchFamily="-108" charset="-128"/>
              </a:rPr>
              <a:t> </a:t>
            </a:r>
            <a:r>
              <a:rPr lang="en-US" sz="1800" b="1" dirty="0" smtClean="0">
                <a:latin typeface="Calibri" pitchFamily="-108" charset="0"/>
                <a:ea typeface="ＭＳ Ｐゴシック" pitchFamily="-108" charset="-128"/>
                <a:cs typeface="ＭＳ Ｐゴシック" pitchFamily="-108" charset="-128"/>
              </a:rPr>
              <a:t>UP-regulated)</a:t>
            </a:r>
            <a:endParaRPr lang="en-US" sz="1800" b="1" dirty="0">
              <a:latin typeface="Calibri" pitchFamily="-108" charset="0"/>
              <a:ea typeface="ＭＳ Ｐゴシック" pitchFamily="-108" charset="-128"/>
              <a:cs typeface="ＭＳ Ｐゴシック" pitchFamily="-108" charset="-128"/>
            </a:endParaRPr>
          </a:p>
        </p:txBody>
      </p:sp>
      <p:sp>
        <p:nvSpPr>
          <p:cNvPr id="19" name="Text Box 18"/>
          <p:cNvSpPr txBox="1">
            <a:spLocks noChangeArrowheads="1"/>
          </p:cNvSpPr>
          <p:nvPr/>
        </p:nvSpPr>
        <p:spPr bwMode="auto">
          <a:xfrm>
            <a:off x="2843213" y="5308600"/>
            <a:ext cx="2881312" cy="646331"/>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smtClean="0">
                <a:latin typeface="Calibri" pitchFamily="-108" charset="0"/>
                <a:ea typeface="ＭＳ Ｐゴシック" pitchFamily="-108" charset="-128"/>
                <a:cs typeface="ＭＳ Ｐゴシック" pitchFamily="-108" charset="-128"/>
              </a:rPr>
              <a:t>Background</a:t>
            </a:r>
          </a:p>
          <a:p>
            <a:pPr>
              <a:spcBef>
                <a:spcPct val="0"/>
              </a:spcBef>
              <a:buClrTx/>
              <a:buSzTx/>
              <a:buFontTx/>
              <a:buNone/>
            </a:pPr>
            <a:r>
              <a:rPr lang="en-US" sz="1800" b="1" dirty="0" smtClean="0">
                <a:latin typeface="Calibri" pitchFamily="-108" charset="0"/>
                <a:ea typeface="ＭＳ Ｐゴシック" pitchFamily="-108" charset="-128"/>
                <a:cs typeface="ＭＳ Ｐゴシック" pitchFamily="-108" charset="-128"/>
              </a:rPr>
              <a:t>(all genes on the array)</a:t>
            </a:r>
            <a:endParaRPr lang="en-US" sz="1800" b="1" dirty="0">
              <a:latin typeface="Calibri" pitchFamily="-108" charset="0"/>
              <a:ea typeface="ＭＳ Ｐゴシック" pitchFamily="-108" charset="-128"/>
              <a:cs typeface="ＭＳ Ｐゴシック" pitchFamily="-108" charset="-128"/>
            </a:endParaRPr>
          </a:p>
        </p:txBody>
      </p:sp>
      <p:sp>
        <p:nvSpPr>
          <p:cNvPr id="20" name="Line 20"/>
          <p:cNvSpPr>
            <a:spLocks noChangeShapeType="1"/>
          </p:cNvSpPr>
          <p:nvPr/>
        </p:nvSpPr>
        <p:spPr bwMode="auto">
          <a:xfrm flipH="1">
            <a:off x="3851276" y="5013324"/>
            <a:ext cx="215900" cy="346075"/>
          </a:xfrm>
          <a:prstGeom prst="line">
            <a:avLst/>
          </a:prstGeom>
          <a:noFill/>
          <a:ln w="9525">
            <a:solidFill>
              <a:schemeClr val="tx1"/>
            </a:solidFill>
            <a:round/>
            <a:headEnd type="arrow"/>
            <a:tailEnd type="none" w="med" len="med"/>
          </a:ln>
          <a:effectLst/>
        </p:spPr>
        <p:txBody>
          <a:bodyPr wrap="square" anchor="ctr">
            <a:prstTxWarp prst="textNoShape">
              <a:avLst/>
            </a:prstTxWarp>
            <a:spAutoFit/>
          </a:bodyPr>
          <a:lstStyle/>
          <a:p>
            <a:endParaRPr lang="en-US"/>
          </a:p>
        </p:txBody>
      </p:sp>
    </p:spTree>
    <p:extLst>
      <p:ext uri="{BB962C8B-B14F-4D97-AF65-F5344CB8AC3E}">
        <p14:creationId xmlns:p14="http://schemas.microsoft.com/office/powerpoint/2010/main" val="8452555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AutoShape 5"/>
          <p:cNvSpPr>
            <a:spLocks noChangeArrowheads="1"/>
          </p:cNvSpPr>
          <p:nvPr/>
        </p:nvSpPr>
        <p:spPr bwMode="auto">
          <a:xfrm>
            <a:off x="6175375" y="4576763"/>
            <a:ext cx="914400" cy="782637"/>
          </a:xfrm>
          <a:prstGeom prst="can">
            <a:avLst>
              <a:gd name="adj" fmla="val 25000"/>
            </a:avLst>
          </a:prstGeom>
          <a:solidFill>
            <a:schemeClr val="accent1"/>
          </a:solidFill>
          <a:ln w="9525">
            <a:solidFill>
              <a:schemeClr val="tx1"/>
            </a:solidFill>
            <a:round/>
            <a:headEnd/>
            <a:tailEnd/>
          </a:ln>
        </p:spPr>
        <p:txBody>
          <a:bodyPr wrap="none" anchor="ctr">
            <a:prstTxWarp prst="textNoShape">
              <a:avLst/>
            </a:prstTxWarp>
          </a:bodyPr>
          <a:lstStyle/>
          <a:p>
            <a:pPr algn="l">
              <a:spcBef>
                <a:spcPct val="0"/>
              </a:spcBef>
              <a:buClrTx/>
              <a:buSzTx/>
              <a:buFontTx/>
              <a:buNone/>
            </a:pPr>
            <a:endParaRPr lang="en-US" sz="1800">
              <a:latin typeface="Calibri" pitchFamily="-108" charset="0"/>
              <a:ea typeface="ＭＳ Ｐゴシック" pitchFamily="-108" charset="-128"/>
              <a:cs typeface="ＭＳ Ｐゴシック" pitchFamily="-108" charset="-128"/>
            </a:endParaRPr>
          </a:p>
        </p:txBody>
      </p:sp>
      <p:sp>
        <p:nvSpPr>
          <p:cNvPr id="152580" name="AutoShape 6"/>
          <p:cNvSpPr>
            <a:spLocks noChangeArrowheads="1"/>
          </p:cNvSpPr>
          <p:nvPr/>
        </p:nvSpPr>
        <p:spPr bwMode="auto">
          <a:xfrm>
            <a:off x="6896100" y="4873625"/>
            <a:ext cx="914400" cy="782638"/>
          </a:xfrm>
          <a:prstGeom prst="can">
            <a:avLst>
              <a:gd name="adj" fmla="val 25000"/>
            </a:avLst>
          </a:prstGeom>
          <a:solidFill>
            <a:srgbClr val="9999FF"/>
          </a:solidFill>
          <a:ln w="9525">
            <a:solidFill>
              <a:schemeClr val="tx1"/>
            </a:solidFill>
            <a:round/>
            <a:headEnd/>
            <a:tailEnd/>
          </a:ln>
        </p:spPr>
        <p:txBody>
          <a:bodyPr wrap="none" anchor="ctr">
            <a:prstTxWarp prst="textNoShape">
              <a:avLst/>
            </a:prstTxWarp>
          </a:bodyPr>
          <a:lstStyle/>
          <a:p>
            <a:pPr algn="l">
              <a:spcBef>
                <a:spcPct val="0"/>
              </a:spcBef>
              <a:buClrTx/>
              <a:buSzTx/>
              <a:buFontTx/>
              <a:buNone/>
            </a:pPr>
            <a:endParaRPr lang="en-US" sz="1800">
              <a:latin typeface="Calibri" pitchFamily="-108" charset="0"/>
              <a:ea typeface="ＭＳ Ｐゴシック" pitchFamily="-108" charset="-128"/>
              <a:cs typeface="ＭＳ Ｐゴシック" pitchFamily="-108" charset="-128"/>
            </a:endParaRPr>
          </a:p>
        </p:txBody>
      </p:sp>
      <p:sp>
        <p:nvSpPr>
          <p:cNvPr id="152581" name="Text Box 18"/>
          <p:cNvSpPr txBox="1">
            <a:spLocks noChangeArrowheads="1"/>
          </p:cNvSpPr>
          <p:nvPr/>
        </p:nvSpPr>
        <p:spPr bwMode="auto">
          <a:xfrm>
            <a:off x="6516688" y="3963790"/>
            <a:ext cx="2303462" cy="641350"/>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a:latin typeface="Calibri" pitchFamily="-108" charset="0"/>
                <a:ea typeface="ＭＳ Ｐゴシック" pitchFamily="-108" charset="-128"/>
                <a:cs typeface="ＭＳ Ｐゴシック" pitchFamily="-108" charset="-128"/>
              </a:rPr>
              <a:t>Gene-set</a:t>
            </a:r>
          </a:p>
          <a:p>
            <a:pPr>
              <a:spcBef>
                <a:spcPct val="0"/>
              </a:spcBef>
              <a:buClrTx/>
              <a:buSzTx/>
              <a:buFontTx/>
              <a:buNone/>
            </a:pPr>
            <a:r>
              <a:rPr lang="en-US" sz="1800" b="1" dirty="0">
                <a:latin typeface="Calibri" pitchFamily="-108" charset="0"/>
                <a:ea typeface="ＭＳ Ｐゴシック" pitchFamily="-108" charset="-128"/>
                <a:cs typeface="ＭＳ Ｐゴシック" pitchFamily="-108" charset="-128"/>
              </a:rPr>
              <a:t>Databases</a:t>
            </a:r>
          </a:p>
        </p:txBody>
      </p:sp>
      <p:sp>
        <p:nvSpPr>
          <p:cNvPr id="152582" name="Text Box 12"/>
          <p:cNvSpPr txBox="1">
            <a:spLocks noChangeArrowheads="1"/>
          </p:cNvSpPr>
          <p:nvPr/>
        </p:nvSpPr>
        <p:spPr bwMode="auto">
          <a:xfrm>
            <a:off x="609600" y="1700213"/>
            <a:ext cx="2447925" cy="915987"/>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a:solidFill>
                  <a:schemeClr val="folHlink"/>
                </a:solidFill>
                <a:latin typeface="Calibri" pitchFamily="-108" charset="0"/>
                <a:ea typeface="ＭＳ Ｐゴシック" pitchFamily="-108" charset="-128"/>
                <a:cs typeface="ＭＳ Ｐゴシック" pitchFamily="-108" charset="-128"/>
              </a:rPr>
              <a:t>Microarray</a:t>
            </a:r>
          </a:p>
          <a:p>
            <a:pPr>
              <a:spcBef>
                <a:spcPct val="0"/>
              </a:spcBef>
              <a:buClrTx/>
              <a:buSzTx/>
              <a:buFontTx/>
              <a:buNone/>
            </a:pPr>
            <a:r>
              <a:rPr lang="en-US" sz="1800" b="1">
                <a:solidFill>
                  <a:schemeClr val="folHlink"/>
                </a:solidFill>
                <a:latin typeface="Calibri" pitchFamily="-108" charset="0"/>
                <a:ea typeface="ＭＳ Ｐゴシック" pitchFamily="-108" charset="-128"/>
                <a:cs typeface="ＭＳ Ｐゴシック" pitchFamily="-108" charset="-128"/>
              </a:rPr>
              <a:t>Experiment</a:t>
            </a:r>
          </a:p>
          <a:p>
            <a:pPr>
              <a:spcBef>
                <a:spcPct val="0"/>
              </a:spcBef>
              <a:buClrTx/>
              <a:buSzTx/>
              <a:buFontTx/>
              <a:buNone/>
            </a:pPr>
            <a:r>
              <a:rPr lang="en-US" sz="1800" b="1">
                <a:solidFill>
                  <a:schemeClr val="folHlink"/>
                </a:solidFill>
                <a:latin typeface="Calibri" pitchFamily="-108" charset="0"/>
                <a:ea typeface="ＭＳ Ｐゴシック" pitchFamily="-108" charset="-128"/>
                <a:cs typeface="ＭＳ Ｐゴシック" pitchFamily="-108" charset="-128"/>
              </a:rPr>
              <a:t>(gene expression table)</a:t>
            </a:r>
          </a:p>
        </p:txBody>
      </p:sp>
      <p:sp>
        <p:nvSpPr>
          <p:cNvPr id="120902" name="Rectangle 70"/>
          <p:cNvSpPr>
            <a:spLocks noChangeArrowheads="1"/>
          </p:cNvSpPr>
          <p:nvPr/>
        </p:nvSpPr>
        <p:spPr bwMode="auto">
          <a:xfrm>
            <a:off x="1257300" y="2687638"/>
            <a:ext cx="1152525" cy="2305050"/>
          </a:xfrm>
          <a:prstGeom prst="rect">
            <a:avLst/>
          </a:prstGeom>
          <a:solidFill>
            <a:srgbClr val="FF643F"/>
          </a:solidFill>
          <a:ln w="28575">
            <a:solidFill>
              <a:schemeClr val="tx1"/>
            </a:solidFill>
            <a:miter lim="800000"/>
            <a:headEnd/>
            <a:tailEnd/>
          </a:ln>
          <a:effectLst>
            <a:outerShdw blurRad="63500" dist="107763" dir="2700000" algn="ctr" rotWithShape="0">
              <a:srgbClr val="B2B2B2">
                <a:alpha val="74997"/>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52584" name="Line 71"/>
          <p:cNvSpPr>
            <a:spLocks noChangeShapeType="1"/>
          </p:cNvSpPr>
          <p:nvPr/>
        </p:nvSpPr>
        <p:spPr bwMode="auto">
          <a:xfrm>
            <a:off x="1257300" y="2903538"/>
            <a:ext cx="115093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2585" name="Line 75"/>
          <p:cNvSpPr>
            <a:spLocks noChangeShapeType="1"/>
          </p:cNvSpPr>
          <p:nvPr/>
        </p:nvSpPr>
        <p:spPr bwMode="auto">
          <a:xfrm>
            <a:off x="1617663" y="2687638"/>
            <a:ext cx="0" cy="230505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2586" name="Line 76"/>
          <p:cNvSpPr>
            <a:spLocks noChangeShapeType="1"/>
          </p:cNvSpPr>
          <p:nvPr/>
        </p:nvSpPr>
        <p:spPr bwMode="auto">
          <a:xfrm>
            <a:off x="1833563" y="2687638"/>
            <a:ext cx="0" cy="230505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52587" name="Line 77"/>
          <p:cNvSpPr>
            <a:spLocks noChangeShapeType="1"/>
          </p:cNvSpPr>
          <p:nvPr/>
        </p:nvSpPr>
        <p:spPr bwMode="auto">
          <a:xfrm>
            <a:off x="1258888" y="3121025"/>
            <a:ext cx="1152525"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52588" name="Rectangle 12"/>
          <p:cNvSpPr>
            <a:spLocks noChangeArrowheads="1"/>
          </p:cNvSpPr>
          <p:nvPr/>
        </p:nvSpPr>
        <p:spPr bwMode="auto">
          <a:xfrm>
            <a:off x="3851275" y="2708275"/>
            <a:ext cx="1223963" cy="2305050"/>
          </a:xfrm>
          <a:prstGeom prst="rect">
            <a:avLst/>
          </a:prstGeom>
          <a:solidFill>
            <a:srgbClr val="D5C38F"/>
          </a:solidFill>
          <a:ln w="28575">
            <a:solidFill>
              <a:schemeClr val="tx1"/>
            </a:solidFill>
            <a:miter lim="800000"/>
            <a:headEnd/>
            <a:tailEnd/>
          </a:ln>
          <a:effectLst/>
        </p:spPr>
        <p:txBody>
          <a:bodyPr anchor="ctr">
            <a:prstTxWarp prst="textNoShape">
              <a:avLst/>
            </a:prstTxWarp>
            <a:spAutoFit/>
          </a:bodyPr>
          <a:lstStyle/>
          <a:p>
            <a:endParaRPr lang="en-US"/>
          </a:p>
        </p:txBody>
      </p:sp>
      <p:sp>
        <p:nvSpPr>
          <p:cNvPr id="152589" name="Rectangle 13"/>
          <p:cNvSpPr>
            <a:spLocks noChangeArrowheads="1"/>
          </p:cNvSpPr>
          <p:nvPr/>
        </p:nvSpPr>
        <p:spPr bwMode="auto">
          <a:xfrm>
            <a:off x="3851275" y="2708275"/>
            <a:ext cx="1223963" cy="865188"/>
          </a:xfrm>
          <a:prstGeom prst="rect">
            <a:avLst/>
          </a:prstGeom>
          <a:solidFill>
            <a:srgbClr val="FFFF00"/>
          </a:solidFill>
          <a:ln w="9525">
            <a:solidFill>
              <a:schemeClr val="tx1"/>
            </a:solidFill>
            <a:miter lim="800000"/>
            <a:headEnd/>
            <a:tailEnd/>
          </a:ln>
          <a:effectLst/>
        </p:spPr>
        <p:txBody>
          <a:bodyPr anchor="ctr">
            <a:prstTxWarp prst="textNoShape">
              <a:avLst/>
            </a:prstTxWarp>
            <a:spAutoFit/>
          </a:bodyPr>
          <a:lstStyle/>
          <a:p>
            <a:endParaRPr lang="en-US"/>
          </a:p>
        </p:txBody>
      </p:sp>
      <p:sp>
        <p:nvSpPr>
          <p:cNvPr id="120913" name="AutoShape 81"/>
          <p:cNvSpPr>
            <a:spLocks noChangeArrowheads="1"/>
          </p:cNvSpPr>
          <p:nvPr/>
        </p:nvSpPr>
        <p:spPr bwMode="auto">
          <a:xfrm>
            <a:off x="2914650" y="3644900"/>
            <a:ext cx="503238"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2" name="AutoShape 81"/>
          <p:cNvSpPr>
            <a:spLocks noChangeArrowheads="1"/>
          </p:cNvSpPr>
          <p:nvPr/>
        </p:nvSpPr>
        <p:spPr bwMode="auto">
          <a:xfrm rot="35475483">
            <a:off x="5661819" y="4013994"/>
            <a:ext cx="503237"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7"/>
              </a:srgbClr>
            </a:outerShdw>
          </a:effectLst>
        </p:spPr>
        <p:txBody>
          <a:bodyPr vert="eaVert"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52598" name="Text Box 18"/>
          <p:cNvSpPr txBox="1">
            <a:spLocks noChangeArrowheads="1"/>
          </p:cNvSpPr>
          <p:nvPr/>
        </p:nvSpPr>
        <p:spPr bwMode="auto">
          <a:xfrm>
            <a:off x="3130550" y="1628775"/>
            <a:ext cx="2303463" cy="641350"/>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smtClean="0">
                <a:latin typeface="Calibri" pitchFamily="-108" charset="0"/>
                <a:ea typeface="ＭＳ Ｐゴシック" pitchFamily="-108" charset="-128"/>
                <a:cs typeface="ＭＳ Ｐゴシック" pitchFamily="-108" charset="-128"/>
              </a:rPr>
              <a:t>Gene list</a:t>
            </a:r>
          </a:p>
          <a:p>
            <a:pPr>
              <a:spcBef>
                <a:spcPct val="0"/>
              </a:spcBef>
              <a:buClrTx/>
              <a:buSzTx/>
              <a:buFontTx/>
              <a:buNone/>
            </a:pPr>
            <a:r>
              <a:rPr lang="en-US" sz="1800" b="1" dirty="0">
                <a:latin typeface="Calibri" pitchFamily="-108" charset="0"/>
                <a:ea typeface="ＭＳ Ｐゴシック" pitchFamily="-108" charset="-128"/>
                <a:cs typeface="ＭＳ Ｐゴシック" pitchFamily="-108" charset="-128"/>
              </a:rPr>
              <a:t>(</a:t>
            </a:r>
            <a:r>
              <a:rPr lang="en-US" sz="1800" b="1" dirty="0" err="1">
                <a:latin typeface="Calibri" pitchFamily="-108" charset="0"/>
                <a:ea typeface="ＭＳ Ｐゴシック" pitchFamily="-108" charset="-128"/>
                <a:cs typeface="ＭＳ Ｐゴシック" pitchFamily="-108" charset="-128"/>
              </a:rPr>
              <a:t>e.g</a:t>
            </a:r>
            <a:r>
              <a:rPr lang="en-US" sz="1800" b="1" dirty="0">
                <a:latin typeface="Calibri" pitchFamily="-108" charset="0"/>
                <a:ea typeface="ＭＳ Ｐゴシック" pitchFamily="-108" charset="-128"/>
                <a:cs typeface="ＭＳ Ｐゴシック" pitchFamily="-108" charset="-128"/>
              </a:rPr>
              <a:t> </a:t>
            </a:r>
            <a:r>
              <a:rPr lang="en-US" sz="1800" b="1" dirty="0" smtClean="0">
                <a:latin typeface="Calibri" pitchFamily="-108" charset="0"/>
                <a:ea typeface="ＭＳ Ｐゴシック" pitchFamily="-108" charset="-128"/>
                <a:cs typeface="ＭＳ Ｐゴシック" pitchFamily="-108" charset="-128"/>
              </a:rPr>
              <a:t>UP-regulated)</a:t>
            </a:r>
            <a:endParaRPr lang="en-US" sz="1800" b="1" dirty="0">
              <a:latin typeface="Calibri" pitchFamily="-108" charset="0"/>
              <a:ea typeface="ＭＳ Ｐゴシック" pitchFamily="-108" charset="-128"/>
              <a:cs typeface="ＭＳ Ｐゴシック" pitchFamily="-108" charset="-128"/>
            </a:endParaRPr>
          </a:p>
        </p:txBody>
      </p:sp>
      <p:sp>
        <p:nvSpPr>
          <p:cNvPr id="152600" name="Text Box 18"/>
          <p:cNvSpPr txBox="1">
            <a:spLocks noChangeArrowheads="1"/>
          </p:cNvSpPr>
          <p:nvPr/>
        </p:nvSpPr>
        <p:spPr bwMode="auto">
          <a:xfrm>
            <a:off x="2843213" y="5308600"/>
            <a:ext cx="2881312" cy="646331"/>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smtClean="0">
                <a:latin typeface="Calibri" pitchFamily="-108" charset="0"/>
                <a:ea typeface="ＭＳ Ｐゴシック" pitchFamily="-108" charset="-128"/>
                <a:cs typeface="ＭＳ Ｐゴシック" pitchFamily="-108" charset="-128"/>
              </a:rPr>
              <a:t>Background</a:t>
            </a:r>
          </a:p>
          <a:p>
            <a:pPr>
              <a:spcBef>
                <a:spcPct val="0"/>
              </a:spcBef>
              <a:buClrTx/>
              <a:buSzTx/>
              <a:buFontTx/>
              <a:buNone/>
            </a:pPr>
            <a:r>
              <a:rPr lang="en-US" sz="1800" b="1" dirty="0" smtClean="0">
                <a:latin typeface="Calibri" pitchFamily="-108" charset="0"/>
                <a:ea typeface="ＭＳ Ｐゴシック" pitchFamily="-108" charset="-128"/>
                <a:cs typeface="ＭＳ Ｐゴシック" pitchFamily="-108" charset="-128"/>
              </a:rPr>
              <a:t>(all genes on the array)</a:t>
            </a:r>
            <a:endParaRPr lang="en-US" sz="1800" b="1" dirty="0">
              <a:latin typeface="Calibri" pitchFamily="-108" charset="0"/>
              <a:ea typeface="ＭＳ Ｐゴシック" pitchFamily="-108" charset="-128"/>
              <a:cs typeface="ＭＳ Ｐゴシック" pitchFamily="-108" charset="-128"/>
            </a:endParaRPr>
          </a:p>
        </p:txBody>
      </p:sp>
      <p:sp>
        <p:nvSpPr>
          <p:cNvPr id="152601" name="Oval 25"/>
          <p:cNvSpPr>
            <a:spLocks noChangeArrowheads="1"/>
          </p:cNvSpPr>
          <p:nvPr/>
        </p:nvSpPr>
        <p:spPr bwMode="auto">
          <a:xfrm>
            <a:off x="4067175" y="2781300"/>
            <a:ext cx="1368425" cy="1368425"/>
          </a:xfrm>
          <a:prstGeom prst="ellipse">
            <a:avLst/>
          </a:prstGeom>
          <a:solidFill>
            <a:srgbClr val="3366FF">
              <a:alpha val="39999"/>
            </a:srgbClr>
          </a:solidFill>
          <a:ln w="9525">
            <a:solidFill>
              <a:schemeClr val="tx1"/>
            </a:solidFill>
            <a:round/>
            <a:headEnd/>
            <a:tailEnd/>
          </a:ln>
          <a:effectLst/>
        </p:spPr>
        <p:txBody>
          <a:bodyPr wrap="none" anchor="ctr">
            <a:prstTxWarp prst="textNoShape">
              <a:avLst/>
            </a:prstTxWarp>
            <a:spAutoFit/>
          </a:bodyPr>
          <a:lstStyle/>
          <a:p>
            <a:endParaRPr lang="en-US"/>
          </a:p>
        </p:txBody>
      </p:sp>
      <p:sp>
        <p:nvSpPr>
          <p:cNvPr id="152602" name="Line 26"/>
          <p:cNvSpPr>
            <a:spLocks noChangeShapeType="1"/>
          </p:cNvSpPr>
          <p:nvPr/>
        </p:nvSpPr>
        <p:spPr bwMode="auto">
          <a:xfrm flipV="1">
            <a:off x="5508625" y="2997200"/>
            <a:ext cx="1222375" cy="287338"/>
          </a:xfrm>
          <a:prstGeom prst="line">
            <a:avLst/>
          </a:prstGeom>
          <a:noFill/>
          <a:ln w="9525">
            <a:solidFill>
              <a:schemeClr val="tx1"/>
            </a:solidFill>
            <a:round/>
            <a:headEnd type="arrow"/>
            <a:tailEnd type="none" w="med" len="med"/>
          </a:ln>
          <a:effectLst/>
        </p:spPr>
        <p:txBody>
          <a:bodyPr anchor="ctr">
            <a:prstTxWarp prst="textNoShape">
              <a:avLst/>
            </a:prstTxWarp>
            <a:spAutoFit/>
          </a:bodyPr>
          <a:lstStyle/>
          <a:p>
            <a:endParaRPr lang="en-US"/>
          </a:p>
        </p:txBody>
      </p:sp>
      <p:sp>
        <p:nvSpPr>
          <p:cNvPr id="152603" name="Text Box 18"/>
          <p:cNvSpPr txBox="1">
            <a:spLocks noChangeArrowheads="1"/>
          </p:cNvSpPr>
          <p:nvPr/>
        </p:nvSpPr>
        <p:spPr bwMode="auto">
          <a:xfrm>
            <a:off x="6260350" y="2597943"/>
            <a:ext cx="2303463" cy="366713"/>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a:latin typeface="Calibri" pitchFamily="-108" charset="0"/>
                <a:ea typeface="ＭＳ Ｐゴシック" pitchFamily="-108" charset="-128"/>
                <a:cs typeface="ＭＳ Ｐゴシック" pitchFamily="-108" charset="-128"/>
              </a:rPr>
              <a:t>Gene-set</a:t>
            </a:r>
          </a:p>
        </p:txBody>
      </p:sp>
      <p:sp>
        <p:nvSpPr>
          <p:cNvPr id="23" name="Line 18"/>
          <p:cNvSpPr>
            <a:spLocks noChangeShapeType="1"/>
          </p:cNvSpPr>
          <p:nvPr/>
        </p:nvSpPr>
        <p:spPr bwMode="auto">
          <a:xfrm flipV="1">
            <a:off x="4067175" y="2347913"/>
            <a:ext cx="71438" cy="647700"/>
          </a:xfrm>
          <a:prstGeom prst="line">
            <a:avLst/>
          </a:prstGeom>
          <a:noFill/>
          <a:ln w="9525">
            <a:solidFill>
              <a:schemeClr val="tx1"/>
            </a:solidFill>
            <a:round/>
            <a:headEnd type="arrow"/>
            <a:tailEnd type="none" w="med" len="med"/>
          </a:ln>
          <a:effectLst/>
        </p:spPr>
        <p:txBody>
          <a:bodyPr anchor="ctr">
            <a:prstTxWarp prst="textNoShape">
              <a:avLst/>
            </a:prstTxWarp>
            <a:spAutoFit/>
          </a:bodyPr>
          <a:lstStyle/>
          <a:p>
            <a:endParaRPr lang="en-US"/>
          </a:p>
        </p:txBody>
      </p:sp>
      <p:sp>
        <p:nvSpPr>
          <p:cNvPr id="24" name="Line 20"/>
          <p:cNvSpPr>
            <a:spLocks noChangeShapeType="1"/>
          </p:cNvSpPr>
          <p:nvPr/>
        </p:nvSpPr>
        <p:spPr bwMode="auto">
          <a:xfrm flipH="1">
            <a:off x="3851276" y="5013324"/>
            <a:ext cx="215900" cy="346075"/>
          </a:xfrm>
          <a:prstGeom prst="line">
            <a:avLst/>
          </a:prstGeom>
          <a:noFill/>
          <a:ln w="9525">
            <a:solidFill>
              <a:schemeClr val="tx1"/>
            </a:solidFill>
            <a:round/>
            <a:headEnd type="arrow"/>
            <a:tailEnd type="none" w="med" len="med"/>
          </a:ln>
          <a:effectLst/>
        </p:spPr>
        <p:txBody>
          <a:bodyPr wrap="square" anchor="ctr">
            <a:prstTxWarp prst="textNoShape">
              <a:avLst/>
            </a:prstTxWarp>
            <a:spAutoFit/>
          </a:bodyPr>
          <a:lstStyle/>
          <a:p>
            <a:endParaRPr lang="en-US"/>
          </a:p>
        </p:txBody>
      </p:sp>
      <p:sp>
        <p:nvSpPr>
          <p:cNvPr id="26" name="Rectangle 2"/>
          <p:cNvSpPr>
            <a:spLocks noGrp="1" noChangeArrowheads="1"/>
          </p:cNvSpPr>
          <p:nvPr>
            <p:ph type="title"/>
          </p:nvPr>
        </p:nvSpPr>
        <p:spPr/>
        <p:txBody>
          <a:bodyPr>
            <a:noAutofit/>
          </a:bodyPr>
          <a:lstStyle/>
          <a:p>
            <a:r>
              <a:rPr lang="en-US" dirty="0" smtClean="0"/>
              <a:t>Example gene list enrichment </a:t>
            </a:r>
            <a:r>
              <a:rPr lang="en-US" dirty="0"/>
              <a:t>t</a:t>
            </a:r>
            <a:r>
              <a:rPr lang="en-US" dirty="0" smtClean="0"/>
              <a:t>est</a:t>
            </a:r>
            <a:endParaRPr lang="en-US" dirty="0"/>
          </a:p>
        </p:txBody>
      </p:sp>
    </p:spTree>
    <p:extLst>
      <p:ext uri="{BB962C8B-B14F-4D97-AF65-F5344CB8AC3E}">
        <p14:creationId xmlns:p14="http://schemas.microsoft.com/office/powerpoint/2010/main" val="2312713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err="1" smtClean="0"/>
              <a:t>Example</a:t>
            </a:r>
            <a:r>
              <a:rPr lang="ca-ES" dirty="0" smtClean="0"/>
              <a:t> </a:t>
            </a:r>
            <a:r>
              <a:rPr lang="ca-ES" dirty="0" err="1" smtClean="0"/>
              <a:t>gene</a:t>
            </a:r>
            <a:r>
              <a:rPr lang="ca-ES" dirty="0" smtClean="0"/>
              <a:t> </a:t>
            </a:r>
            <a:r>
              <a:rPr lang="ca-ES" dirty="0" err="1" smtClean="0"/>
              <a:t>list</a:t>
            </a:r>
            <a:r>
              <a:rPr lang="ca-ES" dirty="0" smtClean="0"/>
              <a:t> </a:t>
            </a:r>
            <a:r>
              <a:rPr lang="ca-ES" dirty="0" err="1" smtClean="0"/>
              <a:t>enrichment</a:t>
            </a:r>
            <a:r>
              <a:rPr lang="ca-ES" dirty="0" smtClean="0"/>
              <a:t> test</a:t>
            </a:r>
            <a:endParaRPr lang="en-US" dirty="0"/>
          </a:p>
        </p:txBody>
      </p:sp>
      <p:sp>
        <p:nvSpPr>
          <p:cNvPr id="3" name="2 Marcador de contenido"/>
          <p:cNvSpPr>
            <a:spLocks noGrp="1"/>
          </p:cNvSpPr>
          <p:nvPr>
            <p:ph idx="1"/>
          </p:nvPr>
        </p:nvSpPr>
        <p:spPr>
          <a:xfrm>
            <a:off x="457200" y="1219200"/>
            <a:ext cx="7772400" cy="2286000"/>
          </a:xfrm>
        </p:spPr>
        <p:txBody>
          <a:bodyPr>
            <a:normAutofit/>
          </a:bodyPr>
          <a:lstStyle/>
          <a:p>
            <a:r>
              <a:rPr lang="ca-ES" sz="2400" dirty="0" err="1" smtClean="0"/>
              <a:t>Given</a:t>
            </a:r>
            <a:r>
              <a:rPr lang="ca-ES" sz="2400" dirty="0" smtClean="0"/>
              <a:t> a </a:t>
            </a:r>
            <a:r>
              <a:rPr lang="ca-ES" sz="2400" dirty="0" err="1" smtClean="0"/>
              <a:t>list</a:t>
            </a:r>
            <a:r>
              <a:rPr lang="ca-ES" sz="2400" dirty="0" smtClean="0"/>
              <a:t> of </a:t>
            </a:r>
            <a:r>
              <a:rPr lang="ca-ES" sz="2400" dirty="0" err="1" smtClean="0"/>
              <a:t>differentially</a:t>
            </a:r>
            <a:r>
              <a:rPr lang="ca-ES" sz="2400" dirty="0" smtClean="0"/>
              <a:t> </a:t>
            </a:r>
            <a:r>
              <a:rPr lang="ca-ES" sz="2400" dirty="0" err="1" smtClean="0"/>
              <a:t>expressed</a:t>
            </a:r>
            <a:r>
              <a:rPr lang="ca-ES" sz="2400" dirty="0" smtClean="0"/>
              <a:t> </a:t>
            </a:r>
            <a:r>
              <a:rPr lang="ca-ES" sz="2400" dirty="0" err="1" smtClean="0"/>
              <a:t>genes</a:t>
            </a:r>
            <a:r>
              <a:rPr lang="ca-ES" sz="2400" dirty="0" smtClean="0"/>
              <a:t> </a:t>
            </a:r>
            <a:r>
              <a:rPr lang="ca-ES" sz="2400" dirty="0" err="1" smtClean="0"/>
              <a:t>and</a:t>
            </a:r>
            <a:r>
              <a:rPr lang="ca-ES" sz="2400" dirty="0" smtClean="0"/>
              <a:t> a </a:t>
            </a:r>
            <a:r>
              <a:rPr lang="ca-ES" sz="2400" dirty="0" err="1" smtClean="0"/>
              <a:t>collection</a:t>
            </a:r>
            <a:r>
              <a:rPr lang="ca-ES" sz="2400" dirty="0" smtClean="0"/>
              <a:t> of </a:t>
            </a:r>
            <a:r>
              <a:rPr lang="ca-ES" sz="2400" dirty="0" err="1" smtClean="0"/>
              <a:t>gene</a:t>
            </a:r>
            <a:r>
              <a:rPr lang="ca-ES" sz="2400" dirty="0" smtClean="0"/>
              <a:t> sets </a:t>
            </a:r>
            <a:r>
              <a:rPr lang="ca-ES" sz="2400" dirty="0" err="1" smtClean="0"/>
              <a:t>apply</a:t>
            </a:r>
            <a:r>
              <a:rPr lang="ca-ES" sz="2400" dirty="0" smtClean="0"/>
              <a:t> </a:t>
            </a:r>
            <a:r>
              <a:rPr lang="ca-ES" sz="2400" dirty="0" err="1" smtClean="0"/>
              <a:t>the</a:t>
            </a:r>
            <a:r>
              <a:rPr lang="ca-ES" sz="2400" dirty="0" smtClean="0"/>
              <a:t> </a:t>
            </a:r>
            <a:r>
              <a:rPr lang="ca-ES" sz="2400" dirty="0" err="1" smtClean="0"/>
              <a:t>following</a:t>
            </a:r>
            <a:r>
              <a:rPr lang="ca-ES" sz="2400" dirty="0" smtClean="0"/>
              <a:t> </a:t>
            </a:r>
            <a:r>
              <a:rPr lang="ca-ES" sz="2400" dirty="0" err="1" smtClean="0"/>
              <a:t>strategy</a:t>
            </a:r>
            <a:endParaRPr lang="ca-ES" sz="2400" dirty="0" smtClean="0"/>
          </a:p>
          <a:p>
            <a:pPr lvl="1"/>
            <a:r>
              <a:rPr lang="ca-ES" sz="2000" dirty="0" smtClean="0"/>
              <a:t>For </a:t>
            </a:r>
            <a:r>
              <a:rPr lang="ca-ES" sz="2000" dirty="0" err="1" smtClean="0"/>
              <a:t>each</a:t>
            </a:r>
            <a:r>
              <a:rPr lang="ca-ES" sz="2000" dirty="0" smtClean="0"/>
              <a:t> </a:t>
            </a:r>
            <a:r>
              <a:rPr lang="ca-ES" sz="2000" dirty="0" err="1" smtClean="0"/>
              <a:t>gene</a:t>
            </a:r>
            <a:r>
              <a:rPr lang="ca-ES" sz="2000" dirty="0" smtClean="0"/>
              <a:t> set fill a 2x2 </a:t>
            </a:r>
            <a:r>
              <a:rPr lang="ca-ES" sz="2000" dirty="0" err="1" smtClean="0"/>
              <a:t>contingency</a:t>
            </a:r>
            <a:r>
              <a:rPr lang="ca-ES" sz="2000" dirty="0" smtClean="0"/>
              <a:t> </a:t>
            </a:r>
            <a:r>
              <a:rPr lang="ca-ES" sz="2000" dirty="0" err="1" smtClean="0"/>
              <a:t>table</a:t>
            </a:r>
            <a:endParaRPr lang="ca-ES" sz="2000" dirty="0" smtClean="0"/>
          </a:p>
          <a:p>
            <a:pPr lvl="1"/>
            <a:r>
              <a:rPr lang="ca-ES" sz="2000" dirty="0" err="1" smtClean="0"/>
              <a:t>Calculate</a:t>
            </a:r>
            <a:r>
              <a:rPr lang="ca-ES" sz="2000" dirty="0" smtClean="0"/>
              <a:t> </a:t>
            </a:r>
            <a:r>
              <a:rPr lang="ca-ES" sz="2000" dirty="0" err="1" smtClean="0"/>
              <a:t>p-value</a:t>
            </a:r>
            <a:r>
              <a:rPr lang="ca-ES" sz="2000" dirty="0" smtClean="0"/>
              <a:t> </a:t>
            </a:r>
            <a:r>
              <a:rPr lang="ca-ES" sz="2000" dirty="0" err="1" smtClean="0"/>
              <a:t>using</a:t>
            </a:r>
            <a:r>
              <a:rPr lang="ca-ES" sz="2000" dirty="0" smtClean="0"/>
              <a:t> Fisher test</a:t>
            </a:r>
          </a:p>
          <a:p>
            <a:pPr lvl="1"/>
            <a:r>
              <a:rPr lang="ca-ES" sz="2000" dirty="0" err="1" smtClean="0"/>
              <a:t>Compute</a:t>
            </a:r>
            <a:r>
              <a:rPr lang="ca-ES" sz="2000" dirty="0" smtClean="0"/>
              <a:t> FDR to </a:t>
            </a:r>
            <a:r>
              <a:rPr lang="ca-ES" sz="2000" dirty="0" err="1" smtClean="0"/>
              <a:t>adjust</a:t>
            </a:r>
            <a:r>
              <a:rPr lang="ca-ES" sz="2000" dirty="0" smtClean="0"/>
              <a:t> p-</a:t>
            </a:r>
            <a:r>
              <a:rPr lang="ca-ES" sz="2000" dirty="0" err="1" smtClean="0"/>
              <a:t>values</a:t>
            </a:r>
            <a:r>
              <a:rPr lang="ca-ES" sz="2000" dirty="0" smtClean="0"/>
              <a:t> for </a:t>
            </a:r>
            <a:r>
              <a:rPr lang="ca-ES" sz="2000" dirty="0" err="1" smtClean="0"/>
              <a:t>doing</a:t>
            </a:r>
            <a:r>
              <a:rPr lang="ca-ES" sz="2000" dirty="0" smtClean="0"/>
              <a:t> </a:t>
            </a:r>
            <a:r>
              <a:rPr lang="ca-ES" sz="2000" dirty="0" err="1" smtClean="0"/>
              <a:t>many</a:t>
            </a:r>
            <a:r>
              <a:rPr lang="ca-ES" sz="2000" dirty="0" smtClean="0"/>
              <a:t> tests</a:t>
            </a:r>
            <a:endParaRPr lang="en-US" sz="2000" dirty="0"/>
          </a:p>
        </p:txBody>
      </p:sp>
      <p:graphicFrame>
        <p:nvGraphicFramePr>
          <p:cNvPr id="4" name="3 Tabla"/>
          <p:cNvGraphicFramePr>
            <a:graphicFrameLocks noGrp="1"/>
          </p:cNvGraphicFramePr>
          <p:nvPr>
            <p:extLst>
              <p:ext uri="{D42A27DB-BD31-4B8C-83A1-F6EECF244321}">
                <p14:modId xmlns:p14="http://schemas.microsoft.com/office/powerpoint/2010/main" val="2691273083"/>
              </p:ext>
            </p:extLst>
          </p:nvPr>
        </p:nvGraphicFramePr>
        <p:xfrm>
          <a:off x="838200" y="3505200"/>
          <a:ext cx="6934200" cy="1752600"/>
        </p:xfrm>
        <a:graphic>
          <a:graphicData uri="http://schemas.openxmlformats.org/drawingml/2006/table">
            <a:tbl>
              <a:tblPr firstRow="1" bandRow="1">
                <a:tableStyleId>{5C22544A-7EE6-4342-B048-85BDC9FD1C3A}</a:tableStyleId>
              </a:tblPr>
              <a:tblGrid>
                <a:gridCol w="1906905"/>
                <a:gridCol w="1560195"/>
                <a:gridCol w="2171700"/>
                <a:gridCol w="1295400"/>
              </a:tblGrid>
              <a:tr h="370840">
                <a:tc>
                  <a:txBody>
                    <a:bodyPr/>
                    <a:lstStyle/>
                    <a:p>
                      <a:endParaRPr lang="en-US" dirty="0"/>
                    </a:p>
                  </a:txBody>
                  <a:tcPr/>
                </a:tc>
                <a:tc>
                  <a:txBody>
                    <a:bodyPr/>
                    <a:lstStyle/>
                    <a:p>
                      <a:r>
                        <a:rPr lang="ca-ES" dirty="0" err="1" smtClean="0"/>
                        <a:t>Differentially</a:t>
                      </a:r>
                      <a:r>
                        <a:rPr lang="ca-ES" dirty="0" smtClean="0"/>
                        <a:t> </a:t>
                      </a:r>
                      <a:r>
                        <a:rPr lang="ca-ES" dirty="0" err="1" smtClean="0"/>
                        <a:t>expressed</a:t>
                      </a:r>
                      <a:endParaRPr lang="en-US" dirty="0"/>
                    </a:p>
                  </a:txBody>
                  <a:tcPr/>
                </a:tc>
                <a:tc>
                  <a:txBody>
                    <a:bodyPr/>
                    <a:lstStyle/>
                    <a:p>
                      <a:r>
                        <a:rPr lang="ca-ES" dirty="0" err="1" smtClean="0"/>
                        <a:t>Not</a:t>
                      </a:r>
                      <a:r>
                        <a:rPr lang="ca-ES" dirty="0" smtClean="0"/>
                        <a:t> </a:t>
                      </a:r>
                      <a:r>
                        <a:rPr lang="ca-ES" dirty="0" err="1" smtClean="0"/>
                        <a:t>differentially</a:t>
                      </a:r>
                      <a:r>
                        <a:rPr lang="ca-ES" dirty="0" smtClean="0"/>
                        <a:t> </a:t>
                      </a:r>
                      <a:r>
                        <a:rPr lang="ca-ES" dirty="0" err="1" smtClean="0"/>
                        <a:t>expressed</a:t>
                      </a:r>
                      <a:endParaRPr lang="en-US" dirty="0"/>
                    </a:p>
                  </a:txBody>
                  <a:tcPr/>
                </a:tc>
                <a:tc>
                  <a:txBody>
                    <a:bodyPr/>
                    <a:lstStyle/>
                    <a:p>
                      <a:r>
                        <a:rPr lang="ca-ES" dirty="0" smtClean="0"/>
                        <a:t>TOTAL</a:t>
                      </a:r>
                      <a:endParaRPr lang="en-US" dirty="0"/>
                    </a:p>
                  </a:txBody>
                  <a:tcPr/>
                </a:tc>
              </a:tr>
              <a:tr h="370840">
                <a:tc>
                  <a:txBody>
                    <a:bodyPr/>
                    <a:lstStyle/>
                    <a:p>
                      <a:r>
                        <a:rPr lang="ca-ES" dirty="0" smtClean="0"/>
                        <a:t>In </a:t>
                      </a:r>
                      <a:r>
                        <a:rPr lang="ca-ES" dirty="0" err="1" smtClean="0"/>
                        <a:t>Gene</a:t>
                      </a:r>
                      <a:r>
                        <a:rPr lang="ca-ES" dirty="0" smtClean="0"/>
                        <a:t> Set</a:t>
                      </a:r>
                      <a:endParaRPr lang="en-US" dirty="0"/>
                    </a:p>
                  </a:txBody>
                  <a:tcPr/>
                </a:tc>
                <a:tc>
                  <a:txBody>
                    <a:bodyPr/>
                    <a:lstStyle/>
                    <a:p>
                      <a:pPr algn="ctr"/>
                      <a:r>
                        <a:rPr lang="ca-ES" dirty="0" smtClean="0"/>
                        <a:t>10</a:t>
                      </a:r>
                      <a:endParaRPr lang="en-US" dirty="0"/>
                    </a:p>
                  </a:txBody>
                  <a:tcPr/>
                </a:tc>
                <a:tc>
                  <a:txBody>
                    <a:bodyPr/>
                    <a:lstStyle/>
                    <a:p>
                      <a:pPr algn="ctr"/>
                      <a:r>
                        <a:rPr lang="ca-ES" dirty="0" smtClean="0"/>
                        <a:t>30</a:t>
                      </a:r>
                      <a:endParaRPr lang="en-US" dirty="0"/>
                    </a:p>
                  </a:txBody>
                  <a:tcPr/>
                </a:tc>
                <a:tc>
                  <a:txBody>
                    <a:bodyPr/>
                    <a:lstStyle/>
                    <a:p>
                      <a:pPr algn="ctr"/>
                      <a:r>
                        <a:rPr lang="ca-ES" dirty="0" smtClean="0"/>
                        <a:t>40</a:t>
                      </a:r>
                      <a:endParaRPr lang="en-US" dirty="0"/>
                    </a:p>
                  </a:txBody>
                  <a:tcPr/>
                </a:tc>
              </a:tr>
              <a:tr h="370840">
                <a:tc>
                  <a:txBody>
                    <a:bodyPr/>
                    <a:lstStyle/>
                    <a:p>
                      <a:r>
                        <a:rPr lang="ca-ES" dirty="0" err="1" smtClean="0"/>
                        <a:t>Not</a:t>
                      </a:r>
                      <a:r>
                        <a:rPr lang="ca-ES" dirty="0" smtClean="0"/>
                        <a:t> In </a:t>
                      </a:r>
                      <a:r>
                        <a:rPr lang="ca-ES" dirty="0" err="1" smtClean="0"/>
                        <a:t>Gene</a:t>
                      </a:r>
                      <a:r>
                        <a:rPr lang="ca-ES" dirty="0" smtClean="0"/>
                        <a:t> Set</a:t>
                      </a:r>
                      <a:endParaRPr lang="en-US" dirty="0"/>
                    </a:p>
                  </a:txBody>
                  <a:tcPr/>
                </a:tc>
                <a:tc>
                  <a:txBody>
                    <a:bodyPr/>
                    <a:lstStyle/>
                    <a:p>
                      <a:pPr algn="ctr"/>
                      <a:r>
                        <a:rPr lang="ca-ES" dirty="0" smtClean="0"/>
                        <a:t>390</a:t>
                      </a:r>
                      <a:endParaRPr lang="en-US" dirty="0"/>
                    </a:p>
                  </a:txBody>
                  <a:tcPr/>
                </a:tc>
                <a:tc>
                  <a:txBody>
                    <a:bodyPr/>
                    <a:lstStyle/>
                    <a:p>
                      <a:pPr algn="ctr"/>
                      <a:r>
                        <a:rPr lang="ca-ES" dirty="0" smtClean="0"/>
                        <a:t>3570</a:t>
                      </a:r>
                      <a:endParaRPr lang="en-US" dirty="0"/>
                    </a:p>
                  </a:txBody>
                  <a:tcPr/>
                </a:tc>
                <a:tc>
                  <a:txBody>
                    <a:bodyPr/>
                    <a:lstStyle/>
                    <a:p>
                      <a:pPr algn="ctr"/>
                      <a:r>
                        <a:rPr lang="ca-ES" dirty="0" smtClean="0"/>
                        <a:t>3960</a:t>
                      </a:r>
                      <a:endParaRPr lang="en-US" dirty="0"/>
                    </a:p>
                  </a:txBody>
                  <a:tcPr/>
                </a:tc>
              </a:tr>
              <a:tr h="370840">
                <a:tc>
                  <a:txBody>
                    <a:bodyPr/>
                    <a:lstStyle/>
                    <a:p>
                      <a:r>
                        <a:rPr lang="ca-ES" dirty="0" smtClean="0"/>
                        <a:t>TOTAL</a:t>
                      </a:r>
                      <a:endParaRPr lang="en-US" dirty="0"/>
                    </a:p>
                  </a:txBody>
                  <a:tcPr/>
                </a:tc>
                <a:tc>
                  <a:txBody>
                    <a:bodyPr/>
                    <a:lstStyle/>
                    <a:p>
                      <a:pPr algn="ctr"/>
                      <a:r>
                        <a:rPr lang="ca-ES" dirty="0" smtClean="0"/>
                        <a:t>400</a:t>
                      </a:r>
                      <a:endParaRPr lang="en-US" dirty="0"/>
                    </a:p>
                  </a:txBody>
                  <a:tcPr/>
                </a:tc>
                <a:tc>
                  <a:txBody>
                    <a:bodyPr/>
                    <a:lstStyle/>
                    <a:p>
                      <a:pPr algn="ctr"/>
                      <a:r>
                        <a:rPr lang="ca-ES" dirty="0" smtClean="0"/>
                        <a:t>3600</a:t>
                      </a:r>
                      <a:endParaRPr lang="en-US" dirty="0"/>
                    </a:p>
                  </a:txBody>
                  <a:tcPr/>
                </a:tc>
                <a:tc>
                  <a:txBody>
                    <a:bodyPr/>
                    <a:lstStyle/>
                    <a:p>
                      <a:pPr algn="ctr"/>
                      <a:r>
                        <a:rPr lang="ca-ES" dirty="0" smtClean="0"/>
                        <a:t>4000</a:t>
                      </a:r>
                      <a:endParaRPr lang="en-US" dirty="0"/>
                    </a:p>
                  </a:txBody>
                  <a:tcPr/>
                </a:tc>
              </a:tr>
            </a:tbl>
          </a:graphicData>
        </a:graphic>
      </p:graphicFrame>
      <p:sp>
        <p:nvSpPr>
          <p:cNvPr id="6" name="5 Llamada ovalada"/>
          <p:cNvSpPr/>
          <p:nvPr/>
        </p:nvSpPr>
        <p:spPr>
          <a:xfrm>
            <a:off x="762000" y="4495800"/>
            <a:ext cx="7162800" cy="914400"/>
          </a:xfrm>
          <a:prstGeom prst="wedgeEllipseCallout">
            <a:avLst>
              <a:gd name="adj1" fmla="val -50557"/>
              <a:gd name="adj2" fmla="val 8638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6 CuadroTexto"/>
          <p:cNvSpPr txBox="1"/>
          <p:nvPr/>
        </p:nvSpPr>
        <p:spPr>
          <a:xfrm>
            <a:off x="381000" y="6048233"/>
            <a:ext cx="5615640" cy="400110"/>
          </a:xfrm>
          <a:prstGeom prst="rect">
            <a:avLst/>
          </a:prstGeom>
          <a:noFill/>
        </p:spPr>
        <p:txBody>
          <a:bodyPr wrap="none" rtlCol="0">
            <a:spAutoFit/>
          </a:bodyPr>
          <a:lstStyle/>
          <a:p>
            <a:pPr algn="l"/>
            <a:r>
              <a:rPr lang="ca-ES" sz="2000" b="0" dirty="0" err="1" smtClean="0">
                <a:latin typeface="Arial" pitchFamily="34" charset="0"/>
                <a:cs typeface="Arial" pitchFamily="34" charset="0"/>
              </a:rPr>
              <a:t>Warning</a:t>
            </a:r>
            <a:r>
              <a:rPr lang="ca-ES" sz="2000" b="0" dirty="0" smtClean="0">
                <a:latin typeface="Arial" pitchFamily="34" charset="0"/>
                <a:cs typeface="Arial" pitchFamily="34" charset="0"/>
              </a:rPr>
              <a:t>: </a:t>
            </a:r>
            <a:r>
              <a:rPr lang="ca-ES" sz="2000" b="0" dirty="0" err="1" smtClean="0">
                <a:latin typeface="Arial" pitchFamily="34" charset="0"/>
                <a:cs typeface="Arial" pitchFamily="34" charset="0"/>
              </a:rPr>
              <a:t>Background</a:t>
            </a:r>
            <a:r>
              <a:rPr lang="ca-ES" sz="2000" b="0" dirty="0" smtClean="0">
                <a:latin typeface="Arial" pitchFamily="34" charset="0"/>
                <a:cs typeface="Arial" pitchFamily="34" charset="0"/>
              </a:rPr>
              <a:t> </a:t>
            </a:r>
            <a:r>
              <a:rPr lang="ca-ES" sz="2000" b="0" dirty="0" err="1" smtClean="0">
                <a:latin typeface="Arial" pitchFamily="34" charset="0"/>
                <a:cs typeface="Arial" pitchFamily="34" charset="0"/>
              </a:rPr>
              <a:t>must</a:t>
            </a:r>
            <a:r>
              <a:rPr lang="ca-ES" sz="2000" b="0" dirty="0" smtClean="0">
                <a:latin typeface="Arial" pitchFamily="34" charset="0"/>
                <a:cs typeface="Arial" pitchFamily="34" charset="0"/>
              </a:rPr>
              <a:t> be </a:t>
            </a:r>
            <a:r>
              <a:rPr lang="ca-ES" sz="2000" b="0" dirty="0" err="1" smtClean="0">
                <a:latin typeface="Arial" pitchFamily="34" charset="0"/>
                <a:cs typeface="Arial" pitchFamily="34" charset="0"/>
              </a:rPr>
              <a:t>carefully</a:t>
            </a:r>
            <a:r>
              <a:rPr lang="ca-ES" sz="2000" b="0" dirty="0" smtClean="0">
                <a:latin typeface="Arial" pitchFamily="34" charset="0"/>
                <a:cs typeface="Arial" pitchFamily="34" charset="0"/>
              </a:rPr>
              <a:t> </a:t>
            </a:r>
            <a:r>
              <a:rPr lang="ca-ES" sz="2000" b="0" dirty="0" err="1" smtClean="0">
                <a:latin typeface="Arial" pitchFamily="34" charset="0"/>
                <a:cs typeface="Arial" pitchFamily="34" charset="0"/>
              </a:rPr>
              <a:t>chosen</a:t>
            </a:r>
            <a:r>
              <a:rPr lang="ca-ES" sz="2000" b="0" dirty="0" smtClean="0">
                <a:latin typeface="Arial" pitchFamily="34" charset="0"/>
                <a:cs typeface="Arial" pitchFamily="34" charset="0"/>
              </a:rPr>
              <a:t>!</a:t>
            </a:r>
            <a:endParaRPr lang="en-US" sz="2000" b="0" dirty="0">
              <a:latin typeface="Arial" pitchFamily="34" charset="0"/>
              <a:cs typeface="Arial" pitchFamily="34" charset="0"/>
            </a:endParaRPr>
          </a:p>
        </p:txBody>
      </p:sp>
    </p:spTree>
    <p:extLst>
      <p:ext uri="{BB962C8B-B14F-4D97-AF65-F5344CB8AC3E}">
        <p14:creationId xmlns:p14="http://schemas.microsoft.com/office/powerpoint/2010/main" val="23826764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normAutofit fontScale="90000"/>
          </a:bodyPr>
          <a:lstStyle/>
          <a:p>
            <a:r>
              <a:rPr lang="es-ES" dirty="0" err="1" smtClean="0"/>
              <a:t>Naive</a:t>
            </a:r>
            <a:r>
              <a:rPr lang="es-ES" dirty="0" smtClean="0"/>
              <a:t> </a:t>
            </a:r>
            <a:r>
              <a:rPr lang="es-ES" dirty="0" err="1" smtClean="0"/>
              <a:t>Analysis</a:t>
            </a:r>
            <a:r>
              <a:rPr lang="es-ES" dirty="0" smtClean="0"/>
              <a:t>: A Fisher test </a:t>
            </a:r>
            <a:r>
              <a:rPr lang="es-ES" dirty="0" err="1" smtClean="0"/>
              <a:t>using</a:t>
            </a:r>
            <a:r>
              <a:rPr lang="es-ES" dirty="0" smtClean="0"/>
              <a:t> R</a:t>
            </a:r>
            <a:endParaRPr lang="es-ES" dirty="0"/>
          </a:p>
        </p:txBody>
      </p:sp>
      <p:pic>
        <p:nvPicPr>
          <p:cNvPr id="1026" name="Picture 2"/>
          <p:cNvPicPr>
            <a:picLocks noChangeAspect="1" noChangeArrowheads="1"/>
          </p:cNvPicPr>
          <p:nvPr/>
        </p:nvPicPr>
        <p:blipFill>
          <a:blip r:embed="rId2" cstate="print"/>
          <a:srcRect/>
          <a:stretch>
            <a:fillRect/>
          </a:stretch>
        </p:blipFill>
        <p:spPr bwMode="auto">
          <a:xfrm>
            <a:off x="1" y="1371601"/>
            <a:ext cx="8915400" cy="443015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Autofit/>
          </a:bodyPr>
          <a:lstStyle/>
          <a:p>
            <a:pPr eaLnBrk="1" hangingPunct="1"/>
            <a:r>
              <a:rPr lang="en-US" altLang="ko-KR" dirty="0" smtClean="0">
                <a:latin typeface="Calibri" pitchFamily="-109" charset="0"/>
                <a:ea typeface="ＭＳ Ｐゴシック" pitchFamily="-109" charset="-128"/>
                <a:cs typeface="ＭＳ Ｐゴシック" pitchFamily="-109" charset="-128"/>
              </a:rPr>
              <a:t>Recipe for </a:t>
            </a:r>
            <a:r>
              <a:rPr lang="en-US" altLang="ko-KR" dirty="0">
                <a:latin typeface="Calibri" pitchFamily="-109" charset="0"/>
                <a:ea typeface="ＭＳ Ｐゴシック" pitchFamily="-109" charset="-128"/>
                <a:cs typeface="ＭＳ Ｐゴシック" pitchFamily="-109" charset="-128"/>
              </a:rPr>
              <a:t>g</a:t>
            </a:r>
            <a:r>
              <a:rPr lang="en-US" altLang="ko-KR" dirty="0" smtClean="0">
                <a:latin typeface="Calibri" pitchFamily="-109" charset="0"/>
                <a:ea typeface="ＭＳ Ｐゴシック" pitchFamily="-109" charset="-128"/>
                <a:cs typeface="ＭＳ Ｐゴシック" pitchFamily="-109" charset="-128"/>
              </a:rPr>
              <a:t>ene list enrichment test</a:t>
            </a:r>
          </a:p>
        </p:txBody>
      </p:sp>
      <p:sp>
        <p:nvSpPr>
          <p:cNvPr id="12291" name="Content Placeholder 6"/>
          <p:cNvSpPr>
            <a:spLocks noGrp="1"/>
          </p:cNvSpPr>
          <p:nvPr>
            <p:ph idx="1"/>
          </p:nvPr>
        </p:nvSpPr>
        <p:spPr>
          <a:xfrm>
            <a:off x="152400" y="1600200"/>
            <a:ext cx="8839200" cy="4648200"/>
          </a:xfrm>
        </p:spPr>
        <p:txBody>
          <a:bodyPr>
            <a:normAutofit/>
          </a:bodyPr>
          <a:lstStyle/>
          <a:p>
            <a:r>
              <a:rPr lang="en-US" b="1" dirty="0" smtClean="0">
                <a:latin typeface="Calibri" pitchFamily="-109" charset="0"/>
                <a:ea typeface="ＭＳ Ｐゴシック" pitchFamily="-109" charset="-128"/>
              </a:rPr>
              <a:t>Step 1:</a:t>
            </a:r>
            <a:r>
              <a:rPr lang="en-US" dirty="0" smtClean="0">
                <a:latin typeface="Calibri" pitchFamily="-109" charset="0"/>
                <a:ea typeface="ＭＳ Ｐゴシック" pitchFamily="-109" charset="-128"/>
              </a:rPr>
              <a:t> Define </a:t>
            </a:r>
            <a:r>
              <a:rPr lang="en-US" dirty="0" smtClean="0">
                <a:solidFill>
                  <a:srgbClr val="FF0000"/>
                </a:solidFill>
                <a:latin typeface="Calibri" pitchFamily="-109" charset="0"/>
                <a:ea typeface="ＭＳ Ｐゴシック" pitchFamily="-109" charset="-128"/>
              </a:rPr>
              <a:t>gene list</a:t>
            </a:r>
            <a:r>
              <a:rPr lang="en-US" dirty="0" smtClean="0">
                <a:latin typeface="Calibri" pitchFamily="-109" charset="0"/>
                <a:ea typeface="ＭＳ Ｐゴシック" pitchFamily="-109" charset="-128"/>
              </a:rPr>
              <a:t> (e.g. thresholding analyzed list ) and </a:t>
            </a:r>
            <a:r>
              <a:rPr lang="en-US" dirty="0" smtClean="0">
                <a:solidFill>
                  <a:srgbClr val="FF0000"/>
                </a:solidFill>
                <a:latin typeface="Calibri" pitchFamily="-109" charset="0"/>
                <a:ea typeface="ＭＳ Ｐゴシック" pitchFamily="-109" charset="-128"/>
              </a:rPr>
              <a:t>background list</a:t>
            </a:r>
            <a:r>
              <a:rPr lang="en-US" dirty="0" smtClean="0">
                <a:latin typeface="Calibri" pitchFamily="-109" charset="0"/>
                <a:ea typeface="ＭＳ Ｐゴシック" pitchFamily="-109" charset="-128"/>
              </a:rPr>
              <a:t>,</a:t>
            </a:r>
          </a:p>
          <a:p>
            <a:r>
              <a:rPr lang="en-US" b="1" dirty="0" smtClean="0">
                <a:latin typeface="Calibri" pitchFamily="-109" charset="0"/>
                <a:ea typeface="ＭＳ Ｐゴシック" pitchFamily="-109" charset="-128"/>
              </a:rPr>
              <a:t>Step 2:</a:t>
            </a:r>
            <a:r>
              <a:rPr lang="en-US" dirty="0" smtClean="0">
                <a:latin typeface="Calibri" pitchFamily="-109" charset="0"/>
                <a:ea typeface="ＭＳ Ｐゴシック" pitchFamily="-109" charset="-128"/>
              </a:rPr>
              <a:t> Select gene sets to test for enrichment,</a:t>
            </a:r>
          </a:p>
          <a:p>
            <a:r>
              <a:rPr lang="en-US" b="1" dirty="0" smtClean="0">
                <a:latin typeface="Calibri" pitchFamily="-109" charset="0"/>
                <a:ea typeface="ＭＳ Ｐゴシック" pitchFamily="-109" charset="-128"/>
              </a:rPr>
              <a:t>Step 3:</a:t>
            </a:r>
            <a:r>
              <a:rPr lang="en-US" dirty="0" smtClean="0">
                <a:latin typeface="Calibri" pitchFamily="-109" charset="0"/>
                <a:ea typeface="ＭＳ Ｐゴシック" pitchFamily="-109" charset="-128"/>
              </a:rPr>
              <a:t> Run enrichment tests and correct for multiple testing, if necessary,</a:t>
            </a:r>
          </a:p>
          <a:p>
            <a:r>
              <a:rPr lang="en-US" b="1" dirty="0" smtClean="0">
                <a:latin typeface="Calibri" pitchFamily="-109" charset="0"/>
                <a:ea typeface="ＭＳ Ｐゴシック" pitchFamily="-109" charset="-128"/>
              </a:rPr>
              <a:t>Step 4: </a:t>
            </a:r>
            <a:r>
              <a:rPr lang="en-US" dirty="0" smtClean="0">
                <a:latin typeface="Calibri" pitchFamily="-109" charset="0"/>
                <a:ea typeface="ＭＳ Ｐゴシック" pitchFamily="-109" charset="-128"/>
              </a:rPr>
              <a:t>Interpret your enrichments</a:t>
            </a:r>
          </a:p>
          <a:p>
            <a:r>
              <a:rPr lang="en-US" b="1" dirty="0" smtClean="0">
                <a:latin typeface="Calibri" pitchFamily="-109" charset="0"/>
                <a:ea typeface="ＭＳ Ｐゴシック" pitchFamily="-109" charset="-128"/>
              </a:rPr>
              <a:t>Step 5:</a:t>
            </a:r>
            <a:r>
              <a:rPr lang="en-US" dirty="0" smtClean="0">
                <a:latin typeface="Calibri" pitchFamily="-109" charset="0"/>
                <a:ea typeface="ＭＳ Ｐゴシック" pitchFamily="-109" charset="-128"/>
              </a:rPr>
              <a:t> Publish!  ;)</a:t>
            </a:r>
          </a:p>
          <a:p>
            <a:pPr lvl="1">
              <a:buNone/>
            </a:pPr>
            <a:endParaRPr lang="en-US" dirty="0" smtClean="0">
              <a:latin typeface="Calibri" pitchFamily="-109" charset="0"/>
              <a:ea typeface="ＭＳ Ｐゴシック" pitchFamily="-109" charset="-128"/>
            </a:endParaRPr>
          </a:p>
        </p:txBody>
      </p:sp>
    </p:spTree>
    <p:extLst>
      <p:ext uri="{BB962C8B-B14F-4D97-AF65-F5344CB8AC3E}">
        <p14:creationId xmlns:p14="http://schemas.microsoft.com/office/powerpoint/2010/main" val="9899413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457200" y="274638"/>
            <a:ext cx="8458200" cy="639762"/>
          </a:xfrm>
        </p:spPr>
        <p:txBody>
          <a:bodyPr>
            <a:noAutofit/>
          </a:bodyPr>
          <a:lstStyle/>
          <a:p>
            <a:r>
              <a:rPr lang="en-US" dirty="0"/>
              <a:t>Possible problems with gene list test</a:t>
            </a:r>
          </a:p>
        </p:txBody>
      </p:sp>
      <p:sp>
        <p:nvSpPr>
          <p:cNvPr id="168963" name="Rectangle 3"/>
          <p:cNvSpPr>
            <a:spLocks noGrp="1" noChangeArrowheads="1"/>
          </p:cNvSpPr>
          <p:nvPr>
            <p:ph idx="1"/>
          </p:nvPr>
        </p:nvSpPr>
        <p:spPr>
          <a:xfrm>
            <a:off x="457200" y="1371600"/>
            <a:ext cx="8458200" cy="4754563"/>
          </a:xfrm>
        </p:spPr>
        <p:txBody>
          <a:bodyPr>
            <a:normAutofit fontScale="92500" lnSpcReduction="10000"/>
          </a:bodyPr>
          <a:lstStyle/>
          <a:p>
            <a:r>
              <a:rPr lang="en-US" dirty="0" smtClean="0"/>
              <a:t>No </a:t>
            </a:r>
            <a:r>
              <a:rPr lang="en-US" dirty="0"/>
              <a:t>“natural” value for the threshold</a:t>
            </a:r>
          </a:p>
          <a:p>
            <a:r>
              <a:rPr lang="en-US" dirty="0" smtClean="0"/>
              <a:t>Possible loss </a:t>
            </a:r>
            <a:r>
              <a:rPr lang="en-US" dirty="0"/>
              <a:t>of</a:t>
            </a:r>
            <a:r>
              <a:rPr lang="en-US" dirty="0" smtClean="0"/>
              <a:t> statistical power </a:t>
            </a:r>
            <a:r>
              <a:rPr lang="en-US" dirty="0"/>
              <a:t>due to </a:t>
            </a:r>
            <a:r>
              <a:rPr lang="en-US" dirty="0" err="1" smtClean="0"/>
              <a:t>thresholding</a:t>
            </a:r>
            <a:endParaRPr lang="en-US" dirty="0" smtClean="0"/>
          </a:p>
          <a:p>
            <a:pPr lvl="1">
              <a:buFont typeface="Arial" pitchFamily="34" charset="0"/>
              <a:buChar char="•"/>
            </a:pPr>
            <a:r>
              <a:rPr lang="en-US" dirty="0" smtClean="0"/>
              <a:t>No resolution between significant signals with different strengths</a:t>
            </a:r>
          </a:p>
          <a:p>
            <a:pPr lvl="1">
              <a:buFont typeface="Arial" pitchFamily="34" charset="0"/>
              <a:buChar char="•"/>
            </a:pPr>
            <a:r>
              <a:rPr lang="en-US" dirty="0" smtClean="0"/>
              <a:t>Weak signals neglected</a:t>
            </a:r>
          </a:p>
          <a:p>
            <a:r>
              <a:rPr lang="en-US" dirty="0"/>
              <a:t>Different results at different threshold settings</a:t>
            </a:r>
          </a:p>
          <a:p>
            <a:r>
              <a:rPr lang="en-US" dirty="0" smtClean="0"/>
              <a:t>Based </a:t>
            </a:r>
            <a:r>
              <a:rPr lang="en-US" dirty="0"/>
              <a:t>on the </a:t>
            </a:r>
            <a:r>
              <a:rPr lang="en-US" dirty="0" smtClean="0"/>
              <a:t>wrong assumption </a:t>
            </a:r>
            <a:r>
              <a:rPr lang="en-US" dirty="0"/>
              <a:t>of independent gene (or gene group</a:t>
            </a:r>
            <a:r>
              <a:rPr lang="en-US" dirty="0" smtClean="0"/>
              <a:t>) sampling</a:t>
            </a:r>
            <a:r>
              <a:rPr lang="en-US" dirty="0"/>
              <a:t>, which increases false positive predictions</a:t>
            </a:r>
            <a:endParaRPr lang="en-US" dirty="0" smtClean="0"/>
          </a:p>
          <a:p>
            <a:endParaRPr lang="en-US" dirty="0" smtClean="0"/>
          </a:p>
        </p:txBody>
      </p:sp>
    </p:spTree>
    <p:extLst>
      <p:ext uri="{BB962C8B-B14F-4D97-AF65-F5344CB8AC3E}">
        <p14:creationId xmlns:p14="http://schemas.microsoft.com/office/powerpoint/2010/main" val="39909532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err="1" smtClean="0"/>
              <a:t>Alternative</a:t>
            </a:r>
            <a:r>
              <a:rPr lang="ca-ES" dirty="0" smtClean="0"/>
              <a:t>: </a:t>
            </a:r>
            <a:r>
              <a:rPr lang="ca-ES" dirty="0" err="1" smtClean="0"/>
              <a:t>Gene</a:t>
            </a:r>
            <a:r>
              <a:rPr lang="ca-ES" dirty="0" smtClean="0"/>
              <a:t> Set </a:t>
            </a:r>
            <a:r>
              <a:rPr lang="ca-ES" dirty="0" err="1" smtClean="0"/>
              <a:t>Testing</a:t>
            </a:r>
            <a:endParaRPr lang="en-US" dirty="0"/>
          </a:p>
        </p:txBody>
      </p:sp>
      <p:sp>
        <p:nvSpPr>
          <p:cNvPr id="3" name="2 Marcador de contenido"/>
          <p:cNvSpPr>
            <a:spLocks noGrp="1"/>
          </p:cNvSpPr>
          <p:nvPr>
            <p:ph idx="1"/>
          </p:nvPr>
        </p:nvSpPr>
        <p:spPr/>
        <p:txBody>
          <a:bodyPr>
            <a:normAutofit/>
          </a:bodyPr>
          <a:lstStyle/>
          <a:p>
            <a:r>
              <a:rPr lang="en-US" dirty="0"/>
              <a:t>A gene </a:t>
            </a:r>
            <a:r>
              <a:rPr lang="en-US" dirty="0" smtClean="0"/>
              <a:t>set</a:t>
            </a:r>
          </a:p>
          <a:p>
            <a:pPr lvl="1"/>
            <a:r>
              <a:rPr lang="en-US" dirty="0" smtClean="0"/>
              <a:t>a </a:t>
            </a:r>
            <a:r>
              <a:rPr lang="en-US" dirty="0"/>
              <a:t>group of genes with related </a:t>
            </a:r>
            <a:r>
              <a:rPr lang="en-US" dirty="0" smtClean="0"/>
              <a:t>functions.</a:t>
            </a:r>
          </a:p>
          <a:p>
            <a:pPr lvl="1"/>
            <a:r>
              <a:rPr lang="en-US" dirty="0" smtClean="0"/>
              <a:t>sets </a:t>
            </a:r>
            <a:r>
              <a:rPr lang="en-US" dirty="0"/>
              <a:t>of genes or pathways, for their association with a phenotype</a:t>
            </a:r>
            <a:r>
              <a:rPr lang="en-US" dirty="0" smtClean="0"/>
              <a:t>.</a:t>
            </a:r>
          </a:p>
          <a:p>
            <a:pPr lvl="1"/>
            <a:r>
              <a:rPr lang="en-US" dirty="0" smtClean="0"/>
              <a:t>Examples</a:t>
            </a:r>
            <a:r>
              <a:rPr lang="en-US" dirty="0"/>
              <a:t>: metabolic pathway, protein complex, or GO (</a:t>
            </a:r>
            <a:r>
              <a:rPr lang="en-US" dirty="0" smtClean="0"/>
              <a:t>gene ontology</a:t>
            </a:r>
            <a:r>
              <a:rPr lang="en-US" dirty="0"/>
              <a:t>) category</a:t>
            </a:r>
            <a:r>
              <a:rPr lang="en-US" dirty="0" smtClean="0"/>
              <a:t>.</a:t>
            </a:r>
          </a:p>
          <a:p>
            <a:r>
              <a:rPr lang="en-US" dirty="0" smtClean="0"/>
              <a:t>Identified </a:t>
            </a:r>
            <a:r>
              <a:rPr lang="en-US" dirty="0"/>
              <a:t>from a prior biological knowledge.</a:t>
            </a:r>
          </a:p>
          <a:p>
            <a:r>
              <a:rPr lang="en-US" dirty="0" smtClean="0"/>
              <a:t>May </a:t>
            </a:r>
            <a:r>
              <a:rPr lang="en-US" dirty="0"/>
              <a:t>better reflect the true underlying biology.</a:t>
            </a:r>
          </a:p>
          <a:p>
            <a:r>
              <a:rPr lang="en-US" dirty="0" smtClean="0"/>
              <a:t>May </a:t>
            </a:r>
            <a:r>
              <a:rPr lang="en-US" dirty="0"/>
              <a:t>be more appropriate units for analysis.</a:t>
            </a:r>
          </a:p>
        </p:txBody>
      </p:sp>
    </p:spTree>
    <p:extLst>
      <p:ext uri="{BB962C8B-B14F-4D97-AF65-F5344CB8AC3E}">
        <p14:creationId xmlns:p14="http://schemas.microsoft.com/office/powerpoint/2010/main" val="38334726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90537" y="152400"/>
            <a:ext cx="8229600" cy="563562"/>
          </a:xfrm>
        </p:spPr>
        <p:txBody>
          <a:bodyPr>
            <a:normAutofit fontScale="90000"/>
          </a:bodyPr>
          <a:lstStyle/>
          <a:p>
            <a:r>
              <a:rPr lang="ca-ES" dirty="0" smtClean="0"/>
              <a:t>Health, </a:t>
            </a:r>
            <a:r>
              <a:rPr lang="ca-ES" dirty="0" err="1" smtClean="0"/>
              <a:t>disease</a:t>
            </a:r>
            <a:r>
              <a:rPr lang="ca-ES" dirty="0" smtClean="0"/>
              <a:t> and </a:t>
            </a:r>
            <a:r>
              <a:rPr lang="ca-ES" dirty="0" err="1" smtClean="0"/>
              <a:t>pathways</a:t>
            </a:r>
            <a:endParaRPr lang="en-US" dirty="0"/>
          </a:p>
        </p:txBody>
      </p:sp>
      <p:sp>
        <p:nvSpPr>
          <p:cNvPr id="3" name="2 Marcador de contenido"/>
          <p:cNvSpPr>
            <a:spLocks noGrp="1"/>
          </p:cNvSpPr>
          <p:nvPr>
            <p:ph idx="1"/>
          </p:nvPr>
        </p:nvSpPr>
        <p:spPr>
          <a:xfrm>
            <a:off x="457200" y="990600"/>
            <a:ext cx="8001000" cy="762000"/>
          </a:xfrm>
        </p:spPr>
        <p:txBody>
          <a:bodyPr>
            <a:noAutofit/>
          </a:bodyPr>
          <a:lstStyle/>
          <a:p>
            <a:pPr marL="0" indent="0">
              <a:buNone/>
            </a:pPr>
            <a:r>
              <a:rPr lang="en-US" sz="1600" dirty="0" smtClean="0"/>
              <a:t>Metabolism </a:t>
            </a:r>
            <a:r>
              <a:rPr lang="en-US" sz="1600" dirty="0"/>
              <a:t>is a complex network of chemical reactions within the confines of a cell that can be analyzed in self-contained parts called </a:t>
            </a:r>
            <a:r>
              <a:rPr lang="en-US" sz="1600" b="1" i="1" dirty="0" smtClean="0"/>
              <a:t>pathways</a:t>
            </a:r>
          </a:p>
          <a:p>
            <a:pPr marL="0" indent="0">
              <a:buNone/>
            </a:pPr>
            <a:r>
              <a:rPr lang="en-US" sz="1600" dirty="0" smtClean="0"/>
              <a:t>One can generally assume that “normal” metabolism is what happens in healthy state or, reciprocally, that disease can </a:t>
            </a:r>
            <a:r>
              <a:rPr lang="en-US" sz="1600" i="1" dirty="0" smtClean="0"/>
              <a:t>be associated with some type of alteration in meta</a:t>
            </a:r>
            <a:r>
              <a:rPr lang="en-US" sz="1600" dirty="0" smtClean="0"/>
              <a:t>bolism.</a:t>
            </a:r>
            <a:endParaRPr lang="ca-ES" sz="1600" dirty="0" smtClean="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2286000"/>
            <a:ext cx="3619500" cy="2937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2362200"/>
            <a:ext cx="3343275" cy="2924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2 Marcador de contenido"/>
          <p:cNvSpPr txBox="1">
            <a:spLocks/>
          </p:cNvSpPr>
          <p:nvPr/>
        </p:nvSpPr>
        <p:spPr>
          <a:xfrm>
            <a:off x="0" y="5867400"/>
            <a:ext cx="9144000" cy="66732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ca-ES" sz="1800" dirty="0" err="1" smtClean="0"/>
              <a:t>Characterization</a:t>
            </a:r>
            <a:r>
              <a:rPr lang="ca-ES" sz="1800" dirty="0" smtClean="0"/>
              <a:t> of </a:t>
            </a:r>
            <a:r>
              <a:rPr lang="ca-ES" sz="1800" dirty="0" err="1" smtClean="0"/>
              <a:t>disease</a:t>
            </a:r>
            <a:r>
              <a:rPr lang="ca-ES" sz="1800" dirty="0" smtClean="0"/>
              <a:t> can be </a:t>
            </a:r>
            <a:r>
              <a:rPr lang="ca-ES" sz="1800" dirty="0" err="1" smtClean="0"/>
              <a:t>atempted</a:t>
            </a:r>
            <a:r>
              <a:rPr lang="ca-ES" sz="1800" dirty="0" smtClean="0"/>
              <a:t> </a:t>
            </a:r>
            <a:r>
              <a:rPr lang="ca-ES" sz="1800" dirty="0" err="1" smtClean="0"/>
              <a:t>by</a:t>
            </a:r>
            <a:r>
              <a:rPr lang="ca-ES" sz="1800" dirty="0" smtClean="0"/>
              <a:t> </a:t>
            </a:r>
            <a:r>
              <a:rPr lang="ca-ES" sz="1800" dirty="0" err="1" smtClean="0"/>
              <a:t>studying</a:t>
            </a:r>
            <a:r>
              <a:rPr lang="ca-ES" sz="1800" dirty="0" smtClean="0"/>
              <a:t> how </a:t>
            </a:r>
            <a:r>
              <a:rPr lang="ca-ES" sz="1800" dirty="0" err="1" smtClean="0"/>
              <a:t>this</a:t>
            </a:r>
            <a:r>
              <a:rPr lang="ca-ES" sz="1800" dirty="0" smtClean="0"/>
              <a:t> </a:t>
            </a:r>
            <a:r>
              <a:rPr lang="ca-ES" sz="1800" dirty="0" err="1" smtClean="0"/>
              <a:t>affects</a:t>
            </a:r>
            <a:r>
              <a:rPr lang="ca-ES" sz="1800" dirty="0" smtClean="0"/>
              <a:t> or </a:t>
            </a:r>
            <a:r>
              <a:rPr lang="ca-ES" sz="1800" dirty="0" err="1" smtClean="0"/>
              <a:t>disrupts</a:t>
            </a:r>
            <a:r>
              <a:rPr lang="ca-ES" sz="1800" dirty="0" smtClean="0"/>
              <a:t> </a:t>
            </a:r>
            <a:r>
              <a:rPr lang="ca-ES" sz="1800" dirty="0" err="1" smtClean="0"/>
              <a:t>pathways</a:t>
            </a:r>
            <a:r>
              <a:rPr lang="ca-ES" sz="1800" dirty="0" smtClean="0"/>
              <a:t> </a:t>
            </a:r>
          </a:p>
          <a:p>
            <a:pPr marL="0" indent="0" algn="ctr">
              <a:buNone/>
            </a:pPr>
            <a:r>
              <a:rPr lang="ca-ES" sz="1800" dirty="0" err="1" smtClean="0"/>
              <a:t>That’s</a:t>
            </a:r>
            <a:r>
              <a:rPr lang="ca-ES" sz="1800" dirty="0" smtClean="0"/>
              <a:t> </a:t>
            </a:r>
            <a:r>
              <a:rPr lang="ca-ES" sz="1800" dirty="0" err="1" smtClean="0"/>
              <a:t>what</a:t>
            </a:r>
            <a:r>
              <a:rPr lang="ca-ES" sz="1800" dirty="0" smtClean="0"/>
              <a:t> </a:t>
            </a:r>
            <a:r>
              <a:rPr lang="ca-ES" sz="1800" dirty="0" err="1" smtClean="0"/>
              <a:t>Pathway</a:t>
            </a:r>
            <a:r>
              <a:rPr lang="ca-ES" sz="1800" dirty="0" smtClean="0"/>
              <a:t>  </a:t>
            </a:r>
            <a:r>
              <a:rPr lang="ca-ES" sz="1800" dirty="0" err="1" smtClean="0"/>
              <a:t>Analysis</a:t>
            </a:r>
            <a:r>
              <a:rPr lang="ca-ES" sz="1800" dirty="0" smtClean="0"/>
              <a:t> is </a:t>
            </a:r>
            <a:r>
              <a:rPr lang="ca-ES" sz="1800" dirty="0" err="1" smtClean="0"/>
              <a:t>about</a:t>
            </a:r>
            <a:r>
              <a:rPr lang="ca-ES" sz="1800" dirty="0" smtClean="0"/>
              <a:t> (</a:t>
            </a:r>
            <a:r>
              <a:rPr lang="ca-ES" sz="1800" dirty="0" err="1" smtClean="0"/>
              <a:t>more</a:t>
            </a:r>
            <a:r>
              <a:rPr lang="ca-ES" sz="1800" dirty="0" smtClean="0"/>
              <a:t> or </a:t>
            </a:r>
            <a:r>
              <a:rPr lang="ca-ES" sz="1800" dirty="0" err="1" smtClean="0"/>
              <a:t>less</a:t>
            </a:r>
            <a:r>
              <a:rPr lang="ca-ES" sz="1800" dirty="0" smtClean="0"/>
              <a:t>)</a:t>
            </a:r>
          </a:p>
          <a:p>
            <a:pPr marL="0" indent="0">
              <a:buFont typeface="Arial" pitchFamily="34" charset="0"/>
              <a:buNone/>
            </a:pPr>
            <a:endParaRPr lang="ca-ES" sz="1800" dirty="0" smtClean="0"/>
          </a:p>
        </p:txBody>
      </p:sp>
      <p:sp>
        <p:nvSpPr>
          <p:cNvPr id="8" name="2 Marcador de contenido"/>
          <p:cNvSpPr txBox="1">
            <a:spLocks/>
          </p:cNvSpPr>
          <p:nvPr/>
        </p:nvSpPr>
        <p:spPr>
          <a:xfrm>
            <a:off x="4572000" y="5257800"/>
            <a:ext cx="4038600" cy="29814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ca-ES" sz="1400" dirty="0" err="1" smtClean="0"/>
              <a:t>Pathways</a:t>
            </a:r>
            <a:r>
              <a:rPr lang="ca-ES" sz="1400" dirty="0" smtClean="0"/>
              <a:t> </a:t>
            </a:r>
            <a:r>
              <a:rPr lang="ca-ES" sz="1400" dirty="0" err="1" smtClean="0"/>
              <a:t>altered</a:t>
            </a:r>
            <a:r>
              <a:rPr lang="ca-ES" sz="1400" dirty="0" smtClean="0"/>
              <a:t> in ALZHEIMER </a:t>
            </a:r>
            <a:r>
              <a:rPr lang="ca-ES" sz="1400" dirty="0" err="1" smtClean="0"/>
              <a:t>disease</a:t>
            </a:r>
            <a:endParaRPr lang="ca-ES" sz="1400" dirty="0" smtClean="0"/>
          </a:p>
        </p:txBody>
      </p:sp>
    </p:spTree>
    <p:extLst>
      <p:ext uri="{BB962C8B-B14F-4D97-AF65-F5344CB8AC3E}">
        <p14:creationId xmlns:p14="http://schemas.microsoft.com/office/powerpoint/2010/main" val="12603333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6200"/>
            <a:ext cx="8229600" cy="457200"/>
          </a:xfrm>
        </p:spPr>
        <p:txBody>
          <a:bodyPr>
            <a:normAutofit fontScale="90000"/>
          </a:bodyPr>
          <a:lstStyle/>
          <a:p>
            <a:r>
              <a:rPr lang="ca-ES" dirty="0" err="1" smtClean="0"/>
              <a:t>Gene</a:t>
            </a:r>
            <a:r>
              <a:rPr lang="ca-ES" dirty="0" smtClean="0"/>
              <a:t> Sets </a:t>
            </a:r>
            <a:endParaRPr lang="en-US" dirty="0"/>
          </a:p>
        </p:txBody>
      </p:sp>
      <p:pic>
        <p:nvPicPr>
          <p:cNvPr id="1026" name="Picture 2" descr="http://2.bp.blogspot.com/-7uZr2yhwzjs/VP66ltmljFI/AAAAAAAABfU/JIQd2zPl5Zw/s1600/MsigDB_Collection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4267200"/>
            <a:ext cx="4419375" cy="19709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tge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726073"/>
            <a:ext cx="6419850" cy="338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2113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639762"/>
          </a:xfrm>
        </p:spPr>
        <p:txBody>
          <a:bodyPr>
            <a:noAutofit/>
          </a:bodyPr>
          <a:lstStyle/>
          <a:p>
            <a:r>
              <a:rPr lang="es-ES" sz="3600" dirty="0" smtClean="0"/>
              <a:t>Gene Set (</a:t>
            </a:r>
            <a:r>
              <a:rPr lang="es-ES" sz="3600" dirty="0" err="1" smtClean="0"/>
              <a:t>Enrichment</a:t>
            </a:r>
            <a:r>
              <a:rPr lang="es-ES" sz="3600" dirty="0" smtClean="0"/>
              <a:t>) </a:t>
            </a:r>
            <a:r>
              <a:rPr lang="es-ES" sz="3600" dirty="0" err="1" smtClean="0"/>
              <a:t>Analysis</a:t>
            </a:r>
            <a:endParaRPr lang="ca-ES" sz="3600" dirty="0"/>
          </a:p>
        </p:txBody>
      </p:sp>
      <p:sp>
        <p:nvSpPr>
          <p:cNvPr id="4" name="3 Marcador de contenido"/>
          <p:cNvSpPr>
            <a:spLocks noGrp="1"/>
          </p:cNvSpPr>
          <p:nvPr>
            <p:ph sz="half" idx="1"/>
          </p:nvPr>
        </p:nvSpPr>
        <p:spPr>
          <a:xfrm>
            <a:off x="457200" y="1066800"/>
            <a:ext cx="8305800" cy="5059363"/>
          </a:xfrm>
        </p:spPr>
        <p:txBody>
          <a:bodyPr>
            <a:normAutofit/>
          </a:bodyPr>
          <a:lstStyle/>
          <a:p>
            <a:r>
              <a:rPr lang="es-ES" sz="2400" dirty="0" err="1" smtClean="0"/>
              <a:t>Introduced</a:t>
            </a:r>
            <a:r>
              <a:rPr lang="es-ES" sz="2400" dirty="0" smtClean="0"/>
              <a:t> </a:t>
            </a:r>
            <a:r>
              <a:rPr lang="es-ES" sz="2400" dirty="0" err="1" smtClean="0"/>
              <a:t>by</a:t>
            </a:r>
            <a:r>
              <a:rPr lang="es-ES" sz="2400" dirty="0" smtClean="0"/>
              <a:t> </a:t>
            </a:r>
            <a:r>
              <a:rPr lang="es-ES" sz="2400" dirty="0" err="1" smtClean="0"/>
              <a:t>Mootha</a:t>
            </a:r>
            <a:r>
              <a:rPr lang="es-ES" sz="2400" dirty="0" smtClean="0"/>
              <a:t> (2003) as </a:t>
            </a:r>
            <a:r>
              <a:rPr lang="es-ES" sz="2400" dirty="0" err="1" smtClean="0"/>
              <a:t>an</a:t>
            </a:r>
            <a:r>
              <a:rPr lang="es-ES" sz="2400" dirty="0" smtClean="0"/>
              <a:t> </a:t>
            </a:r>
            <a:r>
              <a:rPr lang="es-ES" sz="2400" dirty="0" err="1" smtClean="0"/>
              <a:t>alternative</a:t>
            </a:r>
            <a:r>
              <a:rPr lang="es-ES" sz="2400" dirty="0" smtClean="0"/>
              <a:t> to ORA.</a:t>
            </a:r>
          </a:p>
          <a:p>
            <a:r>
              <a:rPr lang="es-ES" sz="2400" dirty="0" err="1" smtClean="0"/>
              <a:t>It</a:t>
            </a:r>
            <a:r>
              <a:rPr lang="es-ES" sz="2400" dirty="0" smtClean="0"/>
              <a:t> </a:t>
            </a:r>
            <a:r>
              <a:rPr lang="es-ES" sz="2400" dirty="0" err="1" smtClean="0"/>
              <a:t>aims</a:t>
            </a:r>
            <a:r>
              <a:rPr lang="es-ES" sz="2400" dirty="0" smtClean="0"/>
              <a:t> to </a:t>
            </a:r>
            <a:r>
              <a:rPr lang="es-ES" sz="2400" dirty="0" err="1" smtClean="0"/>
              <a:t>identify</a:t>
            </a:r>
            <a:r>
              <a:rPr lang="es-ES" sz="2400" dirty="0" smtClean="0"/>
              <a:t> gene sets </a:t>
            </a:r>
            <a:r>
              <a:rPr lang="es-ES" sz="2400" dirty="0" err="1" smtClean="0"/>
              <a:t>with</a:t>
            </a:r>
            <a:r>
              <a:rPr lang="es-ES" sz="2400" dirty="0" smtClean="0"/>
              <a:t> </a:t>
            </a:r>
            <a:r>
              <a:rPr lang="es-ES" sz="2400" i="1" dirty="0" err="1" smtClean="0"/>
              <a:t>subtle</a:t>
            </a:r>
            <a:r>
              <a:rPr lang="es-ES" sz="2400" i="1" dirty="0" smtClean="0"/>
              <a:t> </a:t>
            </a:r>
            <a:r>
              <a:rPr lang="es-ES" sz="2400" i="1" dirty="0" err="1" smtClean="0"/>
              <a:t>but</a:t>
            </a:r>
            <a:r>
              <a:rPr lang="es-ES" sz="2400" i="1" dirty="0" smtClean="0"/>
              <a:t> </a:t>
            </a:r>
            <a:r>
              <a:rPr lang="es-ES" sz="2400" i="1" dirty="0" err="1" smtClean="0"/>
              <a:t>coordinated</a:t>
            </a:r>
            <a:r>
              <a:rPr lang="es-ES" sz="2400" i="1" dirty="0" smtClean="0"/>
              <a:t> </a:t>
            </a:r>
            <a:r>
              <a:rPr lang="es-ES" sz="2400" i="1" dirty="0" err="1" smtClean="0"/>
              <a:t>expression</a:t>
            </a:r>
            <a:r>
              <a:rPr lang="es-ES" sz="2400" i="1" dirty="0" smtClean="0"/>
              <a:t> </a:t>
            </a:r>
            <a:r>
              <a:rPr lang="es-ES" sz="2400" i="1" dirty="0" err="1" smtClean="0"/>
              <a:t>changes</a:t>
            </a:r>
            <a:r>
              <a:rPr lang="es-ES" sz="2400" i="1" dirty="0" smtClean="0"/>
              <a:t> </a:t>
            </a:r>
            <a:r>
              <a:rPr lang="es-ES" sz="2400" dirty="0" err="1" smtClean="0"/>
              <a:t>that</a:t>
            </a:r>
            <a:r>
              <a:rPr lang="es-ES" sz="2400" dirty="0" smtClean="0"/>
              <a:t> </a:t>
            </a:r>
            <a:r>
              <a:rPr lang="es-ES" sz="2400" dirty="0" err="1" smtClean="0"/>
              <a:t>cannot</a:t>
            </a:r>
            <a:r>
              <a:rPr lang="es-ES" sz="2400" dirty="0" smtClean="0"/>
              <a:t> be </a:t>
            </a:r>
            <a:r>
              <a:rPr lang="es-ES" sz="2400" dirty="0" err="1" smtClean="0"/>
              <a:t>detected</a:t>
            </a:r>
            <a:r>
              <a:rPr lang="es-ES" sz="2400" dirty="0" smtClean="0"/>
              <a:t> </a:t>
            </a:r>
            <a:r>
              <a:rPr lang="es-ES" sz="2400" dirty="0" err="1" smtClean="0"/>
              <a:t>by</a:t>
            </a:r>
            <a:r>
              <a:rPr lang="es-ES" sz="2400" dirty="0" smtClean="0"/>
              <a:t> ORA </a:t>
            </a:r>
            <a:r>
              <a:rPr lang="es-ES" sz="2400" dirty="0" err="1" smtClean="0"/>
              <a:t>methods</a:t>
            </a:r>
            <a:r>
              <a:rPr lang="es-ES" sz="2400" dirty="0" smtClean="0"/>
              <a:t>.</a:t>
            </a:r>
          </a:p>
          <a:p>
            <a:pPr lvl="1"/>
            <a:r>
              <a:rPr lang="es-ES" sz="1800" dirty="0" err="1" smtClean="0"/>
              <a:t>Weak</a:t>
            </a:r>
            <a:r>
              <a:rPr lang="es-ES" sz="1800" dirty="0" smtClean="0"/>
              <a:t>  </a:t>
            </a:r>
            <a:r>
              <a:rPr lang="es-ES" sz="1800" dirty="0" err="1" smtClean="0"/>
              <a:t>changes</a:t>
            </a:r>
            <a:r>
              <a:rPr lang="es-ES" sz="1800" dirty="0" smtClean="0"/>
              <a:t> in individual genes </a:t>
            </a:r>
            <a:r>
              <a:rPr lang="es-ES" sz="1800" dirty="0" err="1" smtClean="0"/>
              <a:t>gathered</a:t>
            </a:r>
            <a:r>
              <a:rPr lang="es-ES" sz="1800" dirty="0" smtClean="0"/>
              <a:t> to </a:t>
            </a:r>
            <a:r>
              <a:rPr lang="es-ES" sz="1800" dirty="0" err="1" smtClean="0"/>
              <a:t>large</a:t>
            </a:r>
            <a:r>
              <a:rPr lang="es-ES" sz="1800" dirty="0" smtClean="0"/>
              <a:t> gene sets can show a </a:t>
            </a:r>
            <a:r>
              <a:rPr lang="es-ES" sz="1800" dirty="0" err="1" smtClean="0"/>
              <a:t>significant</a:t>
            </a:r>
            <a:r>
              <a:rPr lang="es-ES" sz="1800" dirty="0" smtClean="0"/>
              <a:t> </a:t>
            </a:r>
            <a:r>
              <a:rPr lang="es-ES" sz="1800" dirty="0" err="1" smtClean="0"/>
              <a:t>pattern</a:t>
            </a:r>
            <a:r>
              <a:rPr lang="es-ES" sz="1800" dirty="0" smtClean="0"/>
              <a:t>.</a:t>
            </a:r>
          </a:p>
          <a:p>
            <a:r>
              <a:rPr lang="es-ES" sz="2400" dirty="0" err="1" smtClean="0"/>
              <a:t>Results</a:t>
            </a:r>
            <a:r>
              <a:rPr lang="es-ES" sz="2400" dirty="0" smtClean="0"/>
              <a:t> of GSA are </a:t>
            </a:r>
            <a:r>
              <a:rPr lang="es-ES" sz="2400" dirty="0" err="1" smtClean="0"/>
              <a:t>not</a:t>
            </a:r>
            <a:r>
              <a:rPr lang="es-ES" sz="2400" dirty="0" smtClean="0"/>
              <a:t> </a:t>
            </a:r>
            <a:r>
              <a:rPr lang="es-ES" sz="2400" dirty="0" err="1" smtClean="0"/>
              <a:t>affece</a:t>
            </a:r>
            <a:r>
              <a:rPr lang="es-ES" sz="2400" dirty="0" smtClean="0"/>
              <a:t> </a:t>
            </a:r>
            <a:r>
              <a:rPr lang="es-ES" sz="2400" dirty="0" err="1" smtClean="0"/>
              <a:t>by</a:t>
            </a:r>
            <a:r>
              <a:rPr lang="es-ES" sz="2400" dirty="0" smtClean="0"/>
              <a:t> </a:t>
            </a:r>
            <a:r>
              <a:rPr lang="es-ES" sz="2400" dirty="0" err="1" smtClean="0"/>
              <a:t>arbitrarily</a:t>
            </a:r>
            <a:r>
              <a:rPr lang="es-ES" sz="2400" dirty="0" smtClean="0"/>
              <a:t> </a:t>
            </a:r>
            <a:r>
              <a:rPr lang="es-ES" sz="2400" dirty="0" err="1" smtClean="0"/>
              <a:t>chosen</a:t>
            </a:r>
            <a:r>
              <a:rPr lang="es-ES" sz="2400" dirty="0" smtClean="0"/>
              <a:t> </a:t>
            </a:r>
            <a:r>
              <a:rPr lang="es-ES" sz="2400" dirty="0" err="1" smtClean="0"/>
              <a:t>cutoffs</a:t>
            </a:r>
            <a:r>
              <a:rPr lang="es-ES" sz="2400" dirty="0" smtClean="0"/>
              <a:t>.</a:t>
            </a:r>
          </a:p>
          <a:p>
            <a:r>
              <a:rPr lang="es-ES" sz="2400" dirty="0" err="1" smtClean="0"/>
              <a:t>It</a:t>
            </a:r>
            <a:r>
              <a:rPr lang="es-ES" sz="2400" dirty="0" smtClean="0"/>
              <a:t> </a:t>
            </a:r>
            <a:r>
              <a:rPr lang="es-ES" sz="2400" dirty="0" err="1" smtClean="0"/>
              <a:t>does</a:t>
            </a:r>
            <a:r>
              <a:rPr lang="es-ES" sz="2400" dirty="0" smtClean="0"/>
              <a:t> </a:t>
            </a:r>
            <a:r>
              <a:rPr lang="es-ES" sz="2400" dirty="0" err="1" smtClean="0"/>
              <a:t>not</a:t>
            </a:r>
            <a:r>
              <a:rPr lang="es-ES" sz="2400" dirty="0" smtClean="0"/>
              <a:t> </a:t>
            </a:r>
            <a:r>
              <a:rPr lang="es-ES" sz="2400" dirty="0" err="1" smtClean="0"/>
              <a:t>provide</a:t>
            </a:r>
            <a:r>
              <a:rPr lang="es-ES" sz="2400" dirty="0" smtClean="0"/>
              <a:t> </a:t>
            </a:r>
            <a:r>
              <a:rPr lang="es-ES" sz="2400" dirty="0" err="1" smtClean="0"/>
              <a:t>information</a:t>
            </a:r>
            <a:r>
              <a:rPr lang="es-ES" sz="2400" dirty="0" smtClean="0"/>
              <a:t> as </a:t>
            </a:r>
            <a:r>
              <a:rPr lang="es-ES" sz="2400" dirty="0" err="1" smtClean="0"/>
              <a:t>detailed</a:t>
            </a:r>
            <a:r>
              <a:rPr lang="es-ES" sz="2400" dirty="0" smtClean="0"/>
              <a:t> as ORA</a:t>
            </a:r>
          </a:p>
          <a:p>
            <a:endParaRPr lang="es-ES" sz="2400" dirty="0" smtClean="0"/>
          </a:p>
          <a:p>
            <a:endParaRPr lang="ca-ES" sz="2400" dirty="0"/>
          </a:p>
        </p:txBody>
      </p:sp>
    </p:spTree>
    <p:extLst>
      <p:ext uri="{BB962C8B-B14F-4D97-AF65-F5344CB8AC3E}">
        <p14:creationId xmlns:p14="http://schemas.microsoft.com/office/powerpoint/2010/main" val="26075452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ChangeArrowheads="1"/>
          </p:cNvSpPr>
          <p:nvPr/>
        </p:nvSpPr>
        <p:spPr bwMode="auto">
          <a:xfrm>
            <a:off x="0" y="6400800"/>
            <a:ext cx="9144000" cy="457200"/>
          </a:xfrm>
          <a:prstGeom prst="rect">
            <a:avLst/>
          </a:prstGeom>
          <a:solidFill>
            <a:srgbClr val="F2F2F2"/>
          </a:solidFill>
          <a:ln w="12700" algn="ctr">
            <a:noFill/>
            <a:miter lim="800000"/>
            <a:headEnd/>
            <a:tailEnd/>
          </a:ln>
        </p:spPr>
        <p:txBody>
          <a:bodyPr anchor="ctr"/>
          <a:lstStyle/>
          <a:p>
            <a:pPr algn="ctr" eaLnBrk="1" hangingPunct="1"/>
            <a:endParaRPr lang="es-ES">
              <a:solidFill>
                <a:srgbClr val="FFFFFF"/>
              </a:solidFill>
            </a:endParaRPr>
          </a:p>
        </p:txBody>
      </p:sp>
      <p:sp>
        <p:nvSpPr>
          <p:cNvPr id="16387" name="Date Placeholder 3"/>
          <p:cNvSpPr txBox="1">
            <a:spLocks noGrp="1"/>
          </p:cNvSpPr>
          <p:nvPr/>
        </p:nvSpPr>
        <p:spPr bwMode="auto">
          <a:xfrm>
            <a:off x="0" y="6477000"/>
            <a:ext cx="2540000" cy="317500"/>
          </a:xfrm>
          <a:prstGeom prst="rect">
            <a:avLst/>
          </a:prstGeom>
          <a:noFill/>
          <a:ln w="9525">
            <a:noFill/>
            <a:miter lim="800000"/>
            <a:headEnd/>
            <a:tailEnd/>
          </a:ln>
        </p:spPr>
        <p:txBody>
          <a:bodyPr lIns="254000" tIns="63500" rIns="127000" bIns="63500" anchor="ctr"/>
          <a:lstStyle/>
          <a:p>
            <a:pPr eaLnBrk="1" hangingPunct="1"/>
            <a:r>
              <a:rPr lang="en-US" sz="1000">
                <a:solidFill>
                  <a:srgbClr val="999999"/>
                </a:solidFill>
                <a:latin typeface="Helvetica" pitchFamily="126" charset="0"/>
              </a:rPr>
              <a:t>Date of download:  4/19/2017</a:t>
            </a:r>
          </a:p>
        </p:txBody>
      </p:sp>
      <p:sp>
        <p:nvSpPr>
          <p:cNvPr id="16388" name="Footer Placeholder 4"/>
          <p:cNvSpPr txBox="1">
            <a:spLocks noGrp="1"/>
          </p:cNvSpPr>
          <p:nvPr/>
        </p:nvSpPr>
        <p:spPr bwMode="auto">
          <a:xfrm>
            <a:off x="2971800" y="6477000"/>
            <a:ext cx="5969000" cy="317500"/>
          </a:xfrm>
          <a:prstGeom prst="rect">
            <a:avLst/>
          </a:prstGeom>
          <a:noFill/>
          <a:ln w="9525">
            <a:noFill/>
            <a:miter lim="800000"/>
            <a:headEnd/>
            <a:tailEnd/>
          </a:ln>
        </p:spPr>
        <p:txBody>
          <a:bodyPr anchor="ctr"/>
          <a:lstStyle/>
          <a:p>
            <a:pPr algn="r" eaLnBrk="1" hangingPunct="1"/>
            <a:r>
              <a:rPr lang="en-US" sz="1000">
                <a:solidFill>
                  <a:srgbClr val="999999"/>
                </a:solidFill>
                <a:latin typeface="Helvetica" pitchFamily="126" charset="0"/>
              </a:rPr>
              <a:t>© The Author 2008. Published by Oxford University Press. For Permissions, please email: journals.permissions@oxfordjournals.org</a:t>
            </a:r>
          </a:p>
        </p:txBody>
      </p:sp>
      <p:sp>
        <p:nvSpPr>
          <p:cNvPr id="16389" name="Text Placeholder 2"/>
          <p:cNvSpPr txBox="1">
            <a:spLocks/>
          </p:cNvSpPr>
          <p:nvPr/>
        </p:nvSpPr>
        <p:spPr bwMode="auto">
          <a:xfrm>
            <a:off x="0" y="948504"/>
            <a:ext cx="9144000" cy="490537"/>
          </a:xfrm>
          <a:prstGeom prst="rect">
            <a:avLst/>
          </a:prstGeom>
          <a:noFill/>
          <a:ln w="9525">
            <a:noFill/>
            <a:miter lim="800000"/>
            <a:headEnd/>
            <a:tailEnd/>
          </a:ln>
        </p:spPr>
        <p:txBody>
          <a:bodyPr lIns="228600" tIns="0" rIns="228600" bIns="0"/>
          <a:lstStyle/>
          <a:p>
            <a:pPr eaLnBrk="1" hangingPunct="1">
              <a:lnSpc>
                <a:spcPts val="1800"/>
              </a:lnSpc>
              <a:spcAft>
                <a:spcPts val="600"/>
              </a:spcAft>
            </a:pPr>
            <a:r>
              <a:rPr lang="en-US" sz="1400" dirty="0">
                <a:solidFill>
                  <a:srgbClr val="404040"/>
                </a:solidFill>
                <a:latin typeface="Fira Sans Light"/>
                <a:ea typeface="Fira Sans Light"/>
                <a:cs typeface="Fira Sans Light"/>
              </a:rPr>
              <a:t>From: </a:t>
            </a:r>
            <a:r>
              <a:rPr lang="en-US" sz="1400" b="1" dirty="0">
                <a:latin typeface="Helvetica" pitchFamily="126" charset="0"/>
              </a:rPr>
              <a:t>Gene-set approach for expression pattern analysis</a:t>
            </a:r>
          </a:p>
        </p:txBody>
      </p:sp>
      <p:sp>
        <p:nvSpPr>
          <p:cNvPr id="16390" name="Text Placeholder 2"/>
          <p:cNvSpPr txBox="1">
            <a:spLocks/>
          </p:cNvSpPr>
          <p:nvPr/>
        </p:nvSpPr>
        <p:spPr bwMode="auto">
          <a:xfrm>
            <a:off x="0" y="5436312"/>
            <a:ext cx="9029700" cy="962025"/>
          </a:xfrm>
          <a:prstGeom prst="rect">
            <a:avLst/>
          </a:prstGeom>
          <a:noFill/>
          <a:ln w="9525">
            <a:noFill/>
            <a:miter lim="800000"/>
            <a:headEnd/>
            <a:tailEnd/>
          </a:ln>
        </p:spPr>
        <p:txBody>
          <a:bodyPr lIns="228600" tIns="0" rIns="228600" bIns="0"/>
          <a:lstStyle/>
          <a:p>
            <a:pPr algn="just">
              <a:spcBef>
                <a:spcPct val="20000"/>
              </a:spcBef>
            </a:pPr>
            <a:r>
              <a:rPr lang="en-US" sz="1200" dirty="0">
                <a:latin typeface="Helvetica" pitchFamily="126" charset="0"/>
              </a:rPr>
              <a:t>A schematic diagram comparing gene set analysis (GSA) with individual gene analysis (IGA). IGA is a two-step process which first selects some tens to hundreds of genes by an arbitrarily chosen cutoff and then, from the selected genes, infers the biological meaning of the gene expression data. In contrast, GSA is single-step process which in advance prepares gene sets from diverse sources as a testable hypothesis and then directly infers the biological meaning of gene expression data by applying either a sample or a gene randomization test.
</a:t>
            </a:r>
          </a:p>
        </p:txBody>
      </p:sp>
      <p:pic>
        <p:nvPicPr>
          <p:cNvPr id="16392" name="Picture 3"/>
          <p:cNvPicPr>
            <a:picLocks noChangeAspect="1"/>
          </p:cNvPicPr>
          <p:nvPr/>
        </p:nvPicPr>
        <p:blipFill>
          <a:blip r:embed="rId3" cstate="print"/>
          <a:srcRect/>
          <a:stretch>
            <a:fillRect/>
          </a:stretch>
        </p:blipFill>
        <p:spPr bwMode="auto">
          <a:xfrm>
            <a:off x="228600" y="228600"/>
            <a:ext cx="1562100" cy="458788"/>
          </a:xfrm>
          <a:prstGeom prst="rect">
            <a:avLst/>
          </a:prstGeom>
          <a:noFill/>
          <a:ln w="9525">
            <a:noFill/>
            <a:miter lim="800000"/>
            <a:headEnd/>
            <a:tailEnd/>
          </a:ln>
        </p:spPr>
      </p:pic>
      <p:cxnSp>
        <p:nvCxnSpPr>
          <p:cNvPr id="16393" name="Straight Connector 5"/>
          <p:cNvCxnSpPr>
            <a:cxnSpLocks noChangeShapeType="1"/>
          </p:cNvCxnSpPr>
          <p:nvPr/>
        </p:nvCxnSpPr>
        <p:spPr bwMode="auto">
          <a:xfrm>
            <a:off x="0" y="882650"/>
            <a:ext cx="9144000" cy="0"/>
          </a:xfrm>
          <a:prstGeom prst="line">
            <a:avLst/>
          </a:prstGeom>
          <a:noFill/>
          <a:ln w="12700" algn="ctr">
            <a:solidFill>
              <a:srgbClr val="F2F2F2"/>
            </a:solidFill>
            <a:miter lim="800000"/>
            <a:headEnd/>
            <a:tailEnd/>
          </a:ln>
        </p:spPr>
      </p:cxnSp>
      <p:sp>
        <p:nvSpPr>
          <p:cNvPr id="16394" name="TextBox 1"/>
          <p:cNvSpPr txBox="1">
            <a:spLocks noChangeArrowheads="1"/>
          </p:cNvSpPr>
          <p:nvPr/>
        </p:nvSpPr>
        <p:spPr bwMode="auto">
          <a:xfrm>
            <a:off x="0" y="1297590"/>
            <a:ext cx="9144000" cy="184150"/>
          </a:xfrm>
          <a:prstGeom prst="rect">
            <a:avLst/>
          </a:prstGeom>
          <a:noFill/>
          <a:ln w="9525">
            <a:noFill/>
            <a:miter lim="800000"/>
            <a:headEnd/>
            <a:tailEnd/>
          </a:ln>
        </p:spPr>
        <p:txBody>
          <a:bodyPr lIns="228600" tIns="0" rIns="228600" bIns="0">
            <a:spAutoFit/>
          </a:bodyPr>
          <a:lstStyle/>
          <a:p>
            <a:r>
              <a:rPr lang="en-US" sz="1200" dirty="0">
                <a:solidFill>
                  <a:srgbClr val="7F7F7F"/>
                </a:solidFill>
                <a:latin typeface="Helvetica" pitchFamily="126" charset="0"/>
              </a:rPr>
              <a:t>Brief </a:t>
            </a:r>
            <a:r>
              <a:rPr lang="en-US" sz="1200" dirty="0" err="1">
                <a:solidFill>
                  <a:srgbClr val="7F7F7F"/>
                </a:solidFill>
                <a:latin typeface="Helvetica" pitchFamily="126" charset="0"/>
              </a:rPr>
              <a:t>Bioinform</a:t>
            </a:r>
            <a:r>
              <a:rPr lang="en-US" sz="1200" dirty="0">
                <a:solidFill>
                  <a:srgbClr val="7F7F7F"/>
                </a:solidFill>
                <a:latin typeface="Helvetica" pitchFamily="126" charset="0"/>
              </a:rPr>
              <a:t>. 2008;9(3):189-197. doi:10.1093/bib/bbn001</a:t>
            </a:r>
          </a:p>
        </p:txBody>
      </p:sp>
      <p:sp>
        <p:nvSpPr>
          <p:cNvPr id="16395" name="Rectangle 2"/>
          <p:cNvSpPr>
            <a:spLocks noChangeArrowheads="1"/>
          </p:cNvSpPr>
          <p:nvPr/>
        </p:nvSpPr>
        <p:spPr bwMode="auto">
          <a:xfrm>
            <a:off x="0" y="0"/>
            <a:ext cx="9144000" cy="6858000"/>
          </a:xfrm>
          <a:prstGeom prst="rect">
            <a:avLst/>
          </a:prstGeom>
          <a:noFill/>
          <a:ln w="25400" algn="ctr">
            <a:solidFill>
              <a:srgbClr val="F2F2F2"/>
            </a:solidFill>
            <a:miter lim="800000"/>
            <a:headEnd/>
            <a:tailEnd/>
          </a:ln>
        </p:spPr>
        <p:txBody>
          <a:bodyPr anchor="ctr"/>
          <a:lstStyle/>
          <a:p>
            <a:pPr algn="ctr"/>
            <a:endParaRPr lang="es-ES">
              <a:solidFill>
                <a:srgbClr val="FFFFFF"/>
              </a:solidFill>
            </a:endParaRPr>
          </a:p>
        </p:txBody>
      </p:sp>
      <p:pic>
        <p:nvPicPr>
          <p:cNvPr id="16397" name="Picture 13" descr="Cover"/>
          <p:cNvPicPr>
            <a:picLocks noChangeAspect="1" noChangeArrowheads="1"/>
          </p:cNvPicPr>
          <p:nvPr/>
        </p:nvPicPr>
        <p:blipFill>
          <a:blip r:embed="rId4" cstate="print"/>
          <a:srcRect/>
          <a:stretch>
            <a:fillRect/>
          </a:stretch>
        </p:blipFill>
        <p:spPr bwMode="auto">
          <a:xfrm>
            <a:off x="519924" y="1551701"/>
            <a:ext cx="7897159" cy="3713981"/>
          </a:xfrm>
          <a:prstGeom prst="rect">
            <a:avLst/>
          </a:prstGeo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smtClean="0"/>
              <a:t>The</a:t>
            </a:r>
            <a:r>
              <a:rPr lang="es-ES" dirty="0" smtClean="0"/>
              <a:t> GSEA </a:t>
            </a:r>
            <a:r>
              <a:rPr lang="es-ES" dirty="0" err="1" smtClean="0"/>
              <a:t>method</a:t>
            </a:r>
            <a:endParaRPr lang="ca-ES" dirty="0"/>
          </a:p>
        </p:txBody>
      </p:sp>
      <mc:AlternateContent xmlns:mc="http://schemas.openxmlformats.org/markup-compatibility/2006" xmlns:a14="http://schemas.microsoft.com/office/drawing/2010/main">
        <mc:Choice Requires="a14">
          <p:sp>
            <p:nvSpPr>
              <p:cNvPr id="3" name="2 Marcador de contenido"/>
              <p:cNvSpPr>
                <a:spLocks noGrp="1"/>
              </p:cNvSpPr>
              <p:nvPr>
                <p:ph sz="half" idx="1"/>
              </p:nvPr>
            </p:nvSpPr>
            <p:spPr>
              <a:xfrm>
                <a:off x="457200" y="1371600"/>
                <a:ext cx="7620000" cy="4876799"/>
              </a:xfrm>
            </p:spPr>
            <p:txBody>
              <a:bodyPr>
                <a:noAutofit/>
              </a:bodyPr>
              <a:lstStyle/>
              <a:p>
                <a:r>
                  <a:rPr lang="en-US" sz="1600" dirty="0" smtClean="0"/>
                  <a:t>Original </a:t>
                </a:r>
                <a:r>
                  <a:rPr lang="en-US" sz="1600" dirty="0"/>
                  <a:t>GSEA method is based on comparing, for each gene group, the distribution of the test statistic within the group with the overall distribution of those statistics, </a:t>
                </a:r>
                <a:r>
                  <a:rPr lang="en-US" sz="1600" dirty="0" smtClean="0"/>
                  <a:t>i.e</a:t>
                </a:r>
                <a:r>
                  <a:rPr lang="en-US" sz="1600" dirty="0"/>
                  <a:t>.</a:t>
                </a:r>
                <a:r>
                  <a:rPr lang="en-US" sz="1600" dirty="0" smtClean="0"/>
                  <a:t> </a:t>
                </a:r>
                <a:r>
                  <a:rPr lang="en-US" sz="1600" dirty="0"/>
                  <a:t>the calculated for all genes. </a:t>
                </a:r>
                <a:endParaRPr lang="en-US" sz="1600" dirty="0" smtClean="0"/>
              </a:p>
              <a:p>
                <a:r>
                  <a:rPr lang="en-US" sz="1600" dirty="0" smtClean="0"/>
                  <a:t>To </a:t>
                </a:r>
                <a:r>
                  <a:rPr lang="en-US" sz="1600" dirty="0"/>
                  <a:t>do this</a:t>
                </a:r>
                <a:r>
                  <a:rPr lang="en-US" sz="1600" dirty="0" smtClean="0"/>
                  <a:t>, test statistics are ranked (from biggest to smallest) and a running sum is computed.</a:t>
                </a:r>
                <a:r>
                  <a:rPr lang="en-US" sz="1400" dirty="0" smtClean="0"/>
                  <a:t> </a:t>
                </a:r>
              </a:p>
              <a:p>
                <a:pPr lvl="1"/>
                <a:r>
                  <a:rPr lang="en-US" sz="1400" dirty="0" smtClean="0"/>
                  <a:t>Let N= #genes in the array, G= #genes in the gene set.</a:t>
                </a:r>
              </a:p>
              <a:p>
                <a:pPr lvl="1"/>
                <a:r>
                  <a:rPr lang="en-US" sz="1400" dirty="0" smtClean="0"/>
                  <a:t>If a gene belongs to the gene set a quantity </a:t>
                </a:r>
                <a14:m>
                  <m:oMath xmlns:m="http://schemas.openxmlformats.org/officeDocument/2006/math">
                    <m:rad>
                      <m:radPr>
                        <m:degHide m:val="on"/>
                        <m:ctrlPr>
                          <a:rPr lang="en-US" sz="1400" i="1" smtClean="0">
                            <a:latin typeface="Cambria Math"/>
                            <a:ea typeface="Cambria Math"/>
                          </a:rPr>
                        </m:ctrlPr>
                      </m:radPr>
                      <m:deg/>
                      <m:e>
                        <m:f>
                          <m:fPr>
                            <m:ctrlPr>
                              <a:rPr lang="en-US" sz="1400" i="1">
                                <a:latin typeface="Cambria Math"/>
                                <a:ea typeface="Cambria Math"/>
                              </a:rPr>
                            </m:ctrlPr>
                          </m:fPr>
                          <m:num>
                            <m:r>
                              <a:rPr lang="es-ES" sz="1400" i="1">
                                <a:latin typeface="Cambria Math"/>
                                <a:ea typeface="Cambria Math"/>
                              </a:rPr>
                              <m:t>𝑁</m:t>
                            </m:r>
                            <m:r>
                              <a:rPr lang="es-ES" sz="1400" i="1">
                                <a:latin typeface="Cambria Math"/>
                                <a:ea typeface="Cambria Math"/>
                              </a:rPr>
                              <m:t>−</m:t>
                            </m:r>
                            <m:r>
                              <a:rPr lang="es-ES" sz="1400" i="1">
                                <a:latin typeface="Cambria Math"/>
                                <a:ea typeface="Cambria Math"/>
                              </a:rPr>
                              <m:t>𝐺</m:t>
                            </m:r>
                          </m:num>
                          <m:den>
                            <m:r>
                              <a:rPr lang="es-ES" sz="1400" i="1">
                                <a:latin typeface="Cambria Math"/>
                                <a:ea typeface="Cambria Math"/>
                              </a:rPr>
                              <m:t>𝐺</m:t>
                            </m:r>
                          </m:den>
                        </m:f>
                      </m:e>
                    </m:rad>
                  </m:oMath>
                </a14:m>
                <a:r>
                  <a:rPr lang="en-US" sz="1400" dirty="0" smtClean="0"/>
                  <a:t> is added </a:t>
                </a:r>
              </a:p>
              <a:p>
                <a:pPr lvl="1"/>
                <a:r>
                  <a:rPr lang="en-US" sz="1400" dirty="0" smtClean="0"/>
                  <a:t>If a gene does not belong to gene set a quantity </a:t>
                </a:r>
                <a14:m>
                  <m:oMath xmlns:m="http://schemas.openxmlformats.org/officeDocument/2006/math">
                    <m:rad>
                      <m:radPr>
                        <m:degHide m:val="on"/>
                        <m:ctrlPr>
                          <a:rPr lang="en-US" sz="1400" i="1">
                            <a:latin typeface="Cambria Math"/>
                            <a:ea typeface="Cambria Math"/>
                          </a:rPr>
                        </m:ctrlPr>
                      </m:radPr>
                      <m:deg/>
                      <m:e>
                        <m:f>
                          <m:fPr>
                            <m:ctrlPr>
                              <a:rPr lang="en-US" sz="1400" i="1">
                                <a:latin typeface="Cambria Math"/>
                                <a:ea typeface="Cambria Math"/>
                              </a:rPr>
                            </m:ctrlPr>
                          </m:fPr>
                          <m:num>
                            <m:r>
                              <a:rPr lang="es-ES" sz="1400" i="1">
                                <a:latin typeface="Cambria Math"/>
                                <a:ea typeface="Cambria Math"/>
                              </a:rPr>
                              <m:t>𝐺</m:t>
                            </m:r>
                          </m:num>
                          <m:den>
                            <m:r>
                              <a:rPr lang="es-ES" sz="1400" b="0" i="1" smtClean="0">
                                <a:latin typeface="Cambria Math"/>
                                <a:ea typeface="Cambria Math"/>
                              </a:rPr>
                              <m:t>𝑁</m:t>
                            </m:r>
                            <m:r>
                              <a:rPr lang="es-ES" sz="1400" b="0" i="1" smtClean="0">
                                <a:latin typeface="Cambria Math"/>
                                <a:ea typeface="Cambria Math"/>
                              </a:rPr>
                              <m:t>−</m:t>
                            </m:r>
                            <m:r>
                              <a:rPr lang="es-ES" sz="1400" i="1">
                                <a:latin typeface="Cambria Math"/>
                                <a:ea typeface="Cambria Math"/>
                              </a:rPr>
                              <m:t>𝐺</m:t>
                            </m:r>
                          </m:den>
                        </m:f>
                      </m:e>
                    </m:rad>
                    <m:r>
                      <a:rPr lang="es-ES" sz="1400" i="1">
                        <a:latin typeface="Cambria Math"/>
                        <a:ea typeface="Cambria Math"/>
                      </a:rPr>
                      <m:t> </m:t>
                    </m:r>
                  </m:oMath>
                </a14:m>
                <a:r>
                  <a:rPr lang="en-US" sz="1400" dirty="0" smtClean="0"/>
                  <a:t>is subtracted</a:t>
                </a:r>
              </a:p>
              <a:p>
                <a:pPr lvl="1"/>
                <a:r>
                  <a:rPr lang="en-US" sz="1400" dirty="0" smtClean="0"/>
                  <a:t>If there is no concentration of genes belonging to the gene set (this appear at random) the random sum behaves as a random walk</a:t>
                </a:r>
              </a:p>
              <a:p>
                <a:pPr lvl="1"/>
                <a:r>
                  <a:rPr lang="en-US" sz="1400" dirty="0" smtClean="0"/>
                  <a:t>If, instead, genes in the gene set tend to be more abundant in the top part of the list the running sum will tend to increase deviating from the random walk distribution.</a:t>
                </a:r>
              </a:p>
              <a:p>
                <a:r>
                  <a:rPr lang="en-US" sz="1600" dirty="0" smtClean="0"/>
                  <a:t>The distribution of the running sum is compared with that of the random walk using a </a:t>
                </a:r>
                <a:r>
                  <a:rPr lang="en-US" sz="1600" dirty="0"/>
                  <a:t>Kolmogorov-Smirnov test (K-S test) </a:t>
                </a:r>
                <a:r>
                  <a:rPr lang="en-US" sz="1600" dirty="0" smtClean="0"/>
                  <a:t>statistic</a:t>
                </a:r>
              </a:p>
              <a:p>
                <a:r>
                  <a:rPr lang="en-US" sz="1600" dirty="0" smtClean="0"/>
                  <a:t>P-values are computed based on a randomization.</a:t>
                </a:r>
                <a:endParaRPr lang="ca-ES" sz="1600" dirty="0"/>
              </a:p>
            </p:txBody>
          </p:sp>
        </mc:Choice>
        <mc:Fallback xmlns="">
          <p:sp>
            <p:nvSpPr>
              <p:cNvPr id="3" name="2 Marcador de contenido"/>
              <p:cNvSpPr>
                <a:spLocks noGrp="1" noRot="1" noChangeAspect="1" noMove="1" noResize="1" noEditPoints="1" noAdjustHandles="1" noChangeArrowheads="1" noChangeShapeType="1" noTextEdit="1"/>
              </p:cNvSpPr>
              <p:nvPr>
                <p:ph sz="half" idx="1"/>
              </p:nvPr>
            </p:nvSpPr>
            <p:spPr>
              <a:xfrm>
                <a:off x="457200" y="1371600"/>
                <a:ext cx="7620000" cy="4876799"/>
              </a:xfrm>
              <a:blipFill rotWithShape="1">
                <a:blip r:embed="rId2" cstate="print"/>
                <a:stretch>
                  <a:fillRect l="-240" t="-375" r="-480"/>
                </a:stretch>
              </a:blipFill>
            </p:spPr>
            <p:txBody>
              <a:bodyPr/>
              <a:lstStyle/>
              <a:p>
                <a:r>
                  <a:rPr lang="ca-ES">
                    <a:noFill/>
                  </a:rPr>
                  <a:t> </a:t>
                </a:r>
              </a:p>
            </p:txBody>
          </p:sp>
        </mc:Fallback>
      </mc:AlternateContent>
    </p:spTree>
    <p:extLst>
      <p:ext uri="{BB962C8B-B14F-4D97-AF65-F5344CB8AC3E}">
        <p14:creationId xmlns:p14="http://schemas.microsoft.com/office/powerpoint/2010/main" val="20758383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639762"/>
          </a:xfrm>
        </p:spPr>
        <p:txBody>
          <a:bodyPr>
            <a:normAutofit fontScale="90000"/>
          </a:bodyPr>
          <a:lstStyle/>
          <a:p>
            <a:r>
              <a:rPr lang="es-ES" dirty="0" err="1" smtClean="0"/>
              <a:t>The</a:t>
            </a:r>
            <a:r>
              <a:rPr lang="es-ES" dirty="0" smtClean="0"/>
              <a:t> GSEA </a:t>
            </a:r>
            <a:r>
              <a:rPr lang="es-ES" dirty="0" err="1" smtClean="0"/>
              <a:t>method</a:t>
            </a:r>
            <a:endParaRPr lang="ca-ES"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189" y="1640233"/>
            <a:ext cx="6913224" cy="3860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4479" y="2731458"/>
            <a:ext cx="13525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15199" y="1447800"/>
            <a:ext cx="1238250"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62824" y="4243717"/>
            <a:ext cx="1257300"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99894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04800" y="274638"/>
            <a:ext cx="8763000" cy="639762"/>
          </a:xfrm>
        </p:spPr>
        <p:txBody>
          <a:bodyPr>
            <a:noAutofit/>
          </a:bodyPr>
          <a:lstStyle/>
          <a:p>
            <a:pPr eaLnBrk="1" hangingPunct="1"/>
            <a:r>
              <a:rPr lang="en-US" altLang="ko-KR" dirty="0" smtClean="0">
                <a:latin typeface="Calibri" pitchFamily="-109" charset="0"/>
                <a:ea typeface="ＭＳ Ｐゴシック" pitchFamily="-109" charset="-128"/>
                <a:cs typeface="ＭＳ Ｐゴシック" pitchFamily="-109" charset="-128"/>
              </a:rPr>
              <a:t>Recipe for </a:t>
            </a:r>
            <a:r>
              <a:rPr lang="en-US" altLang="ko-KR" dirty="0" smtClean="0">
                <a:solidFill>
                  <a:srgbClr val="3366FF"/>
                </a:solidFill>
                <a:latin typeface="Calibri" pitchFamily="-109" charset="0"/>
                <a:ea typeface="ＭＳ Ｐゴシック" pitchFamily="-109" charset="-128"/>
                <a:cs typeface="ＭＳ Ｐゴシック" pitchFamily="-109" charset="-128"/>
              </a:rPr>
              <a:t>ranked</a:t>
            </a:r>
            <a:r>
              <a:rPr lang="en-US" altLang="ko-KR" dirty="0" smtClean="0">
                <a:latin typeface="Calibri" pitchFamily="-109" charset="0"/>
                <a:ea typeface="ＭＳ Ｐゴシック" pitchFamily="-109" charset="-128"/>
                <a:cs typeface="ＭＳ Ｐゴシック" pitchFamily="-109" charset="-128"/>
              </a:rPr>
              <a:t> list enrichment test</a:t>
            </a:r>
          </a:p>
        </p:txBody>
      </p:sp>
      <p:sp>
        <p:nvSpPr>
          <p:cNvPr id="12291" name="Content Placeholder 6"/>
          <p:cNvSpPr>
            <a:spLocks noGrp="1"/>
          </p:cNvSpPr>
          <p:nvPr>
            <p:ph idx="1"/>
          </p:nvPr>
        </p:nvSpPr>
        <p:spPr>
          <a:xfrm>
            <a:off x="152400" y="1600200"/>
            <a:ext cx="8839200" cy="4648200"/>
          </a:xfrm>
        </p:spPr>
        <p:txBody>
          <a:bodyPr>
            <a:normAutofit/>
          </a:bodyPr>
          <a:lstStyle/>
          <a:p>
            <a:r>
              <a:rPr lang="en-US" b="1" dirty="0" smtClean="0">
                <a:solidFill>
                  <a:srgbClr val="FF0000"/>
                </a:solidFill>
                <a:latin typeface="Calibri" pitchFamily="-109" charset="0"/>
                <a:ea typeface="ＭＳ Ｐゴシック" pitchFamily="-109" charset="-128"/>
              </a:rPr>
              <a:t>Step 1:</a:t>
            </a:r>
            <a:r>
              <a:rPr lang="en-US" dirty="0" smtClean="0">
                <a:solidFill>
                  <a:srgbClr val="FF0000"/>
                </a:solidFill>
                <a:latin typeface="Calibri" pitchFamily="-109" charset="0"/>
                <a:ea typeface="ＭＳ Ｐゴシック" pitchFamily="-109" charset="-128"/>
              </a:rPr>
              <a:t> Rank ALL your </a:t>
            </a:r>
            <a:r>
              <a:rPr lang="en-US" dirty="0" smtClean="0">
                <a:solidFill>
                  <a:srgbClr val="3366FF"/>
                </a:solidFill>
                <a:latin typeface="Calibri" pitchFamily="-109" charset="0"/>
                <a:ea typeface="ＭＳ Ｐゴシック" pitchFamily="-109" charset="-128"/>
              </a:rPr>
              <a:t>genes,</a:t>
            </a:r>
            <a:endParaRPr lang="en-US" dirty="0" smtClean="0">
              <a:solidFill>
                <a:srgbClr val="FF0000"/>
              </a:solidFill>
              <a:latin typeface="Calibri" pitchFamily="-109" charset="0"/>
              <a:ea typeface="ＭＳ Ｐゴシック" pitchFamily="-109" charset="-128"/>
            </a:endParaRPr>
          </a:p>
          <a:p>
            <a:r>
              <a:rPr lang="en-US" b="1" dirty="0" smtClean="0">
                <a:latin typeface="Calibri" pitchFamily="-109" charset="0"/>
                <a:ea typeface="ＭＳ Ｐゴシック" pitchFamily="-109" charset="-128"/>
              </a:rPr>
              <a:t>Step 2:</a:t>
            </a:r>
            <a:r>
              <a:rPr lang="en-US" dirty="0" smtClean="0">
                <a:latin typeface="Calibri" pitchFamily="-109" charset="0"/>
                <a:ea typeface="ＭＳ Ｐゴシック" pitchFamily="-109" charset="-128"/>
              </a:rPr>
              <a:t> Select gene sets to test for enrichment,</a:t>
            </a:r>
          </a:p>
          <a:p>
            <a:r>
              <a:rPr lang="en-US" b="1" dirty="0" smtClean="0">
                <a:latin typeface="Calibri" pitchFamily="-109" charset="0"/>
                <a:ea typeface="ＭＳ Ｐゴシック" pitchFamily="-109" charset="-128"/>
              </a:rPr>
              <a:t>Step 3:</a:t>
            </a:r>
            <a:r>
              <a:rPr lang="en-US" dirty="0" smtClean="0">
                <a:latin typeface="Calibri" pitchFamily="-109" charset="0"/>
                <a:ea typeface="ＭＳ Ｐゴシック" pitchFamily="-109" charset="-128"/>
              </a:rPr>
              <a:t> Run enrichment tests and correct for multiple testing, if necessary,</a:t>
            </a:r>
          </a:p>
          <a:p>
            <a:r>
              <a:rPr lang="en-US" b="1" dirty="0" smtClean="0">
                <a:latin typeface="Calibri" pitchFamily="-109" charset="0"/>
                <a:ea typeface="ＭＳ Ｐゴシック" pitchFamily="-109" charset="-128"/>
              </a:rPr>
              <a:t>Step 4: </a:t>
            </a:r>
            <a:r>
              <a:rPr lang="en-US" dirty="0" smtClean="0">
                <a:latin typeface="Calibri" pitchFamily="-109" charset="0"/>
                <a:ea typeface="ＭＳ Ｐゴシック" pitchFamily="-109" charset="-128"/>
              </a:rPr>
              <a:t>Interpret your enrichments</a:t>
            </a:r>
          </a:p>
          <a:p>
            <a:r>
              <a:rPr lang="en-US" b="1" dirty="0" smtClean="0">
                <a:latin typeface="Calibri" pitchFamily="-109" charset="0"/>
                <a:ea typeface="ＭＳ Ｐゴシック" pitchFamily="-109" charset="-128"/>
              </a:rPr>
              <a:t>Step 5:</a:t>
            </a:r>
            <a:r>
              <a:rPr lang="en-US" dirty="0" smtClean="0">
                <a:latin typeface="Calibri" pitchFamily="-109" charset="0"/>
                <a:ea typeface="ＭＳ Ｐゴシック" pitchFamily="-109" charset="-128"/>
              </a:rPr>
              <a:t> Publish!  ;)</a:t>
            </a:r>
          </a:p>
          <a:p>
            <a:pPr lvl="1">
              <a:buNone/>
            </a:pPr>
            <a:endParaRPr lang="en-US" dirty="0" smtClean="0">
              <a:latin typeface="Calibri" pitchFamily="-109" charset="0"/>
              <a:ea typeface="ＭＳ Ｐゴシック" pitchFamily="-109" charset="-128"/>
            </a:endParaRPr>
          </a:p>
        </p:txBody>
      </p:sp>
    </p:spTree>
    <p:extLst>
      <p:ext uri="{BB962C8B-B14F-4D97-AF65-F5344CB8AC3E}">
        <p14:creationId xmlns:p14="http://schemas.microsoft.com/office/powerpoint/2010/main" val="7587765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smtClean="0"/>
              <a:t>GSEA </a:t>
            </a:r>
            <a:r>
              <a:rPr lang="es-ES" dirty="0" err="1" smtClean="0"/>
              <a:t>variants</a:t>
            </a:r>
            <a:endParaRPr lang="ca-ES" dirty="0"/>
          </a:p>
        </p:txBody>
      </p:sp>
      <p:sp>
        <p:nvSpPr>
          <p:cNvPr id="3" name="2 Marcador de contenido"/>
          <p:cNvSpPr>
            <a:spLocks noGrp="1"/>
          </p:cNvSpPr>
          <p:nvPr>
            <p:ph idx="1"/>
          </p:nvPr>
        </p:nvSpPr>
        <p:spPr/>
        <p:txBody>
          <a:bodyPr/>
          <a:lstStyle/>
          <a:p>
            <a:r>
              <a:rPr lang="es-ES" dirty="0" smtClean="0"/>
              <a:t>GSEA </a:t>
            </a:r>
            <a:r>
              <a:rPr lang="es-ES" dirty="0" err="1" smtClean="0"/>
              <a:t>is</a:t>
            </a:r>
            <a:r>
              <a:rPr lang="es-ES" dirty="0" smtClean="0"/>
              <a:t> </a:t>
            </a:r>
            <a:r>
              <a:rPr lang="es-ES" dirty="0" err="1" smtClean="0"/>
              <a:t>not</a:t>
            </a:r>
            <a:r>
              <a:rPr lang="es-ES" dirty="0" smtClean="0"/>
              <a:t> free </a:t>
            </a:r>
            <a:r>
              <a:rPr lang="es-ES" dirty="0" err="1" smtClean="0"/>
              <a:t>from</a:t>
            </a:r>
            <a:r>
              <a:rPr lang="es-ES" dirty="0" smtClean="0"/>
              <a:t> </a:t>
            </a:r>
            <a:r>
              <a:rPr lang="es-ES" dirty="0" err="1" smtClean="0"/>
              <a:t>criticisms</a:t>
            </a:r>
            <a:endParaRPr lang="es-ES" dirty="0" smtClean="0"/>
          </a:p>
          <a:p>
            <a:pPr lvl="1"/>
            <a:r>
              <a:rPr lang="es-ES" dirty="0" smtClean="0"/>
              <a:t>Use of KS test</a:t>
            </a:r>
          </a:p>
          <a:p>
            <a:pPr lvl="1"/>
            <a:r>
              <a:rPr lang="es-ES" dirty="0" err="1" smtClean="0"/>
              <a:t>Null</a:t>
            </a:r>
            <a:r>
              <a:rPr lang="es-ES" dirty="0" smtClean="0"/>
              <a:t> </a:t>
            </a:r>
            <a:r>
              <a:rPr lang="es-ES" dirty="0" err="1" smtClean="0"/>
              <a:t>hypothesis</a:t>
            </a:r>
            <a:r>
              <a:rPr lang="es-ES" dirty="0" smtClean="0"/>
              <a:t> </a:t>
            </a:r>
            <a:r>
              <a:rPr lang="es-ES" dirty="0" err="1" smtClean="0"/>
              <a:t>is</a:t>
            </a:r>
            <a:r>
              <a:rPr lang="es-ES" dirty="0" smtClean="0"/>
              <a:t> </a:t>
            </a:r>
            <a:r>
              <a:rPr lang="es-ES" dirty="0" err="1" smtClean="0"/>
              <a:t>not</a:t>
            </a:r>
            <a:r>
              <a:rPr lang="es-ES" dirty="0" smtClean="0"/>
              <a:t> </a:t>
            </a:r>
            <a:r>
              <a:rPr lang="es-ES" dirty="0" err="1" smtClean="0"/>
              <a:t>clear</a:t>
            </a:r>
            <a:endParaRPr lang="es-ES" dirty="0" smtClean="0"/>
          </a:p>
          <a:p>
            <a:r>
              <a:rPr lang="es-ES" dirty="0" err="1" smtClean="0"/>
              <a:t>Many</a:t>
            </a:r>
            <a:r>
              <a:rPr lang="es-ES" dirty="0" smtClean="0"/>
              <a:t> </a:t>
            </a:r>
            <a:r>
              <a:rPr lang="es-ES" dirty="0" err="1" smtClean="0"/>
              <a:t>alternative</a:t>
            </a:r>
            <a:r>
              <a:rPr lang="es-ES" dirty="0" smtClean="0"/>
              <a:t> </a:t>
            </a:r>
            <a:r>
              <a:rPr lang="es-ES" dirty="0" err="1" smtClean="0"/>
              <a:t>available</a:t>
            </a:r>
            <a:endParaRPr lang="es-ES" dirty="0" smtClean="0"/>
          </a:p>
          <a:p>
            <a:pPr lvl="1"/>
            <a:r>
              <a:rPr lang="es-ES" dirty="0" err="1" smtClean="0"/>
              <a:t>Efron’s</a:t>
            </a:r>
            <a:r>
              <a:rPr lang="es-ES" dirty="0" smtClean="0"/>
              <a:t> GSA</a:t>
            </a:r>
          </a:p>
          <a:p>
            <a:pPr lvl="1"/>
            <a:r>
              <a:rPr lang="es-ES" dirty="0" err="1" smtClean="0"/>
              <a:t>Limma’s</a:t>
            </a:r>
            <a:r>
              <a:rPr lang="es-ES" dirty="0" smtClean="0"/>
              <a:t> ROAST</a:t>
            </a:r>
          </a:p>
          <a:p>
            <a:pPr lvl="1"/>
            <a:r>
              <a:rPr lang="es-ES" dirty="0" err="1" smtClean="0"/>
              <a:t>Irizarry’s</a:t>
            </a:r>
            <a:r>
              <a:rPr lang="es-ES" dirty="0" smtClean="0"/>
              <a:t> simple GSA </a:t>
            </a:r>
            <a:r>
              <a:rPr lang="es-ES" dirty="0" err="1" smtClean="0"/>
              <a:t>based</a:t>
            </a:r>
            <a:r>
              <a:rPr lang="es-ES" dirty="0" smtClean="0"/>
              <a:t> </a:t>
            </a:r>
            <a:r>
              <a:rPr lang="es-ES" dirty="0" err="1" smtClean="0"/>
              <a:t>on</a:t>
            </a:r>
            <a:r>
              <a:rPr lang="es-ES" dirty="0" smtClean="0"/>
              <a:t> </a:t>
            </a:r>
            <a:r>
              <a:rPr lang="es-ES" dirty="0" err="1" smtClean="0"/>
              <a:t>Wilcoxon</a:t>
            </a:r>
            <a:r>
              <a:rPr lang="es-ES" dirty="0" smtClean="0"/>
              <a:t>…</a:t>
            </a:r>
            <a:endParaRPr lang="ca-ES" dirty="0"/>
          </a:p>
        </p:txBody>
      </p:sp>
    </p:spTree>
    <p:extLst>
      <p:ext uri="{BB962C8B-B14F-4D97-AF65-F5344CB8AC3E}">
        <p14:creationId xmlns:p14="http://schemas.microsoft.com/office/powerpoint/2010/main" val="189590236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6821"/>
            <a:ext cx="8229600" cy="1143000"/>
          </a:xfrm>
        </p:spPr>
        <p:txBody>
          <a:bodyPr/>
          <a:lstStyle/>
          <a:p>
            <a:r>
              <a:rPr lang="en-US" dirty="0" smtClean="0"/>
              <a:t>Multiple test corrections</a:t>
            </a:r>
            <a:endParaRPr lang="en-US" dirty="0"/>
          </a:p>
        </p:txBody>
      </p:sp>
    </p:spTree>
    <p:extLst>
      <p:ext uri="{BB962C8B-B14F-4D97-AF65-F5344CB8AC3E}">
        <p14:creationId xmlns:p14="http://schemas.microsoft.com/office/powerpoint/2010/main" val="2786548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noAutofit/>
          </a:bodyPr>
          <a:lstStyle/>
          <a:p>
            <a:r>
              <a:rPr lang="en-US" dirty="0">
                <a:ea typeface="ＭＳ Ｐゴシック" pitchFamily="-108" charset="-128"/>
                <a:cs typeface="ＭＳ Ｐゴシック" pitchFamily="-108" charset="-128"/>
              </a:rPr>
              <a:t>How to win the P-value </a:t>
            </a:r>
            <a:r>
              <a:rPr lang="en-US" dirty="0" smtClean="0">
                <a:ea typeface="ＭＳ Ｐゴシック" pitchFamily="-108" charset="-128"/>
                <a:cs typeface="ＭＳ Ｐゴシック" pitchFamily="-108" charset="-128"/>
              </a:rPr>
              <a:t>lottery</a:t>
            </a:r>
            <a:endParaRPr lang="en-US" dirty="0">
              <a:ea typeface="ＭＳ Ｐゴシック" pitchFamily="-108" charset="-128"/>
              <a:cs typeface="ＭＳ Ｐゴシック" pitchFamily="-108" charset="-128"/>
            </a:endParaRPr>
          </a:p>
        </p:txBody>
      </p:sp>
      <p:sp>
        <p:nvSpPr>
          <p:cNvPr id="78852" name="Line 6"/>
          <p:cNvSpPr>
            <a:spLocks noChangeShapeType="1"/>
          </p:cNvSpPr>
          <p:nvPr/>
        </p:nvSpPr>
        <p:spPr bwMode="auto">
          <a:xfrm>
            <a:off x="1828800" y="4343400"/>
            <a:ext cx="0" cy="1371600"/>
          </a:xfrm>
          <a:prstGeom prst="line">
            <a:avLst/>
          </a:prstGeom>
          <a:noFill/>
          <a:ln w="38100">
            <a:solidFill>
              <a:schemeClr val="accent2"/>
            </a:solidFill>
            <a:round/>
            <a:headEnd/>
            <a:tailEnd/>
          </a:ln>
        </p:spPr>
        <p:txBody>
          <a:bodyPr>
            <a:prstTxWarp prst="textNoShape">
              <a:avLst/>
            </a:prstTxWarp>
          </a:bodyPr>
          <a:lstStyle/>
          <a:p>
            <a:pPr algn="l"/>
            <a:endParaRPr lang="en-US">
              <a:latin typeface="+mn-lt"/>
            </a:endParaRPr>
          </a:p>
        </p:txBody>
      </p:sp>
      <p:sp>
        <p:nvSpPr>
          <p:cNvPr id="78853" name="Line 7"/>
          <p:cNvSpPr>
            <a:spLocks noChangeShapeType="1"/>
          </p:cNvSpPr>
          <p:nvPr/>
        </p:nvSpPr>
        <p:spPr bwMode="auto">
          <a:xfrm>
            <a:off x="1828800" y="5715000"/>
            <a:ext cx="914400" cy="0"/>
          </a:xfrm>
          <a:prstGeom prst="line">
            <a:avLst/>
          </a:prstGeom>
          <a:noFill/>
          <a:ln w="38100">
            <a:solidFill>
              <a:schemeClr val="accent2"/>
            </a:solidFill>
            <a:round/>
            <a:headEnd/>
            <a:tailEnd/>
          </a:ln>
        </p:spPr>
        <p:txBody>
          <a:bodyPr>
            <a:prstTxWarp prst="textNoShape">
              <a:avLst/>
            </a:prstTxWarp>
          </a:bodyPr>
          <a:lstStyle/>
          <a:p>
            <a:pPr algn="l"/>
            <a:endParaRPr lang="en-US">
              <a:latin typeface="+mn-lt"/>
            </a:endParaRPr>
          </a:p>
        </p:txBody>
      </p:sp>
      <p:sp>
        <p:nvSpPr>
          <p:cNvPr id="78854" name="Line 8"/>
          <p:cNvSpPr>
            <a:spLocks noChangeShapeType="1"/>
          </p:cNvSpPr>
          <p:nvPr/>
        </p:nvSpPr>
        <p:spPr bwMode="auto">
          <a:xfrm>
            <a:off x="2743200" y="5715000"/>
            <a:ext cx="1219200" cy="0"/>
          </a:xfrm>
          <a:prstGeom prst="line">
            <a:avLst/>
          </a:prstGeom>
          <a:noFill/>
          <a:ln w="38100">
            <a:solidFill>
              <a:schemeClr val="accent2"/>
            </a:solidFill>
            <a:round/>
            <a:headEnd/>
            <a:tailEnd/>
          </a:ln>
        </p:spPr>
        <p:txBody>
          <a:bodyPr>
            <a:prstTxWarp prst="textNoShape">
              <a:avLst/>
            </a:prstTxWarp>
          </a:bodyPr>
          <a:lstStyle/>
          <a:p>
            <a:pPr algn="l"/>
            <a:endParaRPr lang="en-US">
              <a:latin typeface="+mn-lt"/>
            </a:endParaRPr>
          </a:p>
        </p:txBody>
      </p:sp>
      <p:sp>
        <p:nvSpPr>
          <p:cNvPr id="78855" name="Line 9"/>
          <p:cNvSpPr>
            <a:spLocks noChangeShapeType="1"/>
          </p:cNvSpPr>
          <p:nvPr/>
        </p:nvSpPr>
        <p:spPr bwMode="auto">
          <a:xfrm flipV="1">
            <a:off x="3962400" y="4343400"/>
            <a:ext cx="0" cy="1371600"/>
          </a:xfrm>
          <a:prstGeom prst="line">
            <a:avLst/>
          </a:prstGeom>
          <a:noFill/>
          <a:ln w="38100">
            <a:solidFill>
              <a:schemeClr val="accent2"/>
            </a:solidFill>
            <a:round/>
            <a:headEnd/>
            <a:tailEnd/>
          </a:ln>
        </p:spPr>
        <p:txBody>
          <a:bodyPr>
            <a:prstTxWarp prst="textNoShape">
              <a:avLst/>
            </a:prstTxWarp>
          </a:bodyPr>
          <a:lstStyle/>
          <a:p>
            <a:pPr algn="l"/>
            <a:endParaRPr lang="en-US">
              <a:latin typeface="+mn-lt"/>
            </a:endParaRPr>
          </a:p>
        </p:txBody>
      </p:sp>
      <p:sp>
        <p:nvSpPr>
          <p:cNvPr id="78856" name="Oval 10"/>
          <p:cNvSpPr>
            <a:spLocks noChangeArrowheads="1"/>
          </p:cNvSpPr>
          <p:nvPr/>
        </p:nvSpPr>
        <p:spPr bwMode="auto">
          <a:xfrm>
            <a:off x="1905000" y="54102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57" name="Oval 11"/>
          <p:cNvSpPr>
            <a:spLocks noChangeArrowheads="1"/>
          </p:cNvSpPr>
          <p:nvPr/>
        </p:nvSpPr>
        <p:spPr bwMode="auto">
          <a:xfrm>
            <a:off x="2286000" y="47244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58" name="Oval 12"/>
          <p:cNvSpPr>
            <a:spLocks noChangeArrowheads="1"/>
          </p:cNvSpPr>
          <p:nvPr/>
        </p:nvSpPr>
        <p:spPr bwMode="auto">
          <a:xfrm>
            <a:off x="2895600" y="51816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59" name="Oval 13"/>
          <p:cNvSpPr>
            <a:spLocks noChangeArrowheads="1"/>
          </p:cNvSpPr>
          <p:nvPr/>
        </p:nvSpPr>
        <p:spPr bwMode="auto">
          <a:xfrm>
            <a:off x="3352800" y="51054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60" name="Oval 14"/>
          <p:cNvSpPr>
            <a:spLocks noChangeArrowheads="1"/>
          </p:cNvSpPr>
          <p:nvPr/>
        </p:nvSpPr>
        <p:spPr bwMode="auto">
          <a:xfrm>
            <a:off x="2438400" y="51816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61" name="Oval 15"/>
          <p:cNvSpPr>
            <a:spLocks noChangeArrowheads="1"/>
          </p:cNvSpPr>
          <p:nvPr/>
        </p:nvSpPr>
        <p:spPr bwMode="auto">
          <a:xfrm>
            <a:off x="3124200" y="54102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62" name="Oval 16"/>
          <p:cNvSpPr>
            <a:spLocks noChangeArrowheads="1"/>
          </p:cNvSpPr>
          <p:nvPr/>
        </p:nvSpPr>
        <p:spPr bwMode="auto">
          <a:xfrm>
            <a:off x="1981200" y="49530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63" name="Oval 17"/>
          <p:cNvSpPr>
            <a:spLocks noChangeArrowheads="1"/>
          </p:cNvSpPr>
          <p:nvPr/>
        </p:nvSpPr>
        <p:spPr bwMode="auto">
          <a:xfrm>
            <a:off x="2209800" y="54102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64" name="Oval 18"/>
          <p:cNvSpPr>
            <a:spLocks noChangeArrowheads="1"/>
          </p:cNvSpPr>
          <p:nvPr/>
        </p:nvSpPr>
        <p:spPr bwMode="auto">
          <a:xfrm>
            <a:off x="3429000" y="4648200"/>
            <a:ext cx="228600" cy="228600"/>
          </a:xfrm>
          <a:prstGeom prst="ellipse">
            <a:avLst/>
          </a:prstGeom>
          <a:solidFill>
            <a:srgbClr val="000000"/>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65" name="Oval 19"/>
          <p:cNvSpPr>
            <a:spLocks noChangeArrowheads="1"/>
          </p:cNvSpPr>
          <p:nvPr/>
        </p:nvSpPr>
        <p:spPr bwMode="auto">
          <a:xfrm>
            <a:off x="2590800" y="4724400"/>
            <a:ext cx="228600" cy="228600"/>
          </a:xfrm>
          <a:prstGeom prst="ellipse">
            <a:avLst/>
          </a:prstGeom>
          <a:solidFill>
            <a:srgbClr val="000000"/>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66" name="Oval 20"/>
          <p:cNvSpPr>
            <a:spLocks noChangeArrowheads="1"/>
          </p:cNvSpPr>
          <p:nvPr/>
        </p:nvSpPr>
        <p:spPr bwMode="auto">
          <a:xfrm>
            <a:off x="2895600" y="4495800"/>
            <a:ext cx="228600" cy="228600"/>
          </a:xfrm>
          <a:prstGeom prst="ellipse">
            <a:avLst/>
          </a:prstGeom>
          <a:solidFill>
            <a:srgbClr val="000000"/>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67" name="Oval 21"/>
          <p:cNvSpPr>
            <a:spLocks noChangeArrowheads="1"/>
          </p:cNvSpPr>
          <p:nvPr/>
        </p:nvSpPr>
        <p:spPr bwMode="auto">
          <a:xfrm>
            <a:off x="1981200" y="4572000"/>
            <a:ext cx="228600" cy="228600"/>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68" name="Oval 22"/>
          <p:cNvSpPr>
            <a:spLocks noChangeArrowheads="1"/>
          </p:cNvSpPr>
          <p:nvPr/>
        </p:nvSpPr>
        <p:spPr bwMode="auto">
          <a:xfrm>
            <a:off x="2286000" y="5029200"/>
            <a:ext cx="228600" cy="228600"/>
          </a:xfrm>
          <a:prstGeom prst="ellipse">
            <a:avLst/>
          </a:prstGeom>
          <a:solidFill>
            <a:srgbClr val="000000"/>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69" name="Oval 23"/>
          <p:cNvSpPr>
            <a:spLocks noChangeArrowheads="1"/>
          </p:cNvSpPr>
          <p:nvPr/>
        </p:nvSpPr>
        <p:spPr bwMode="auto">
          <a:xfrm>
            <a:off x="2743200" y="54102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0" name="Oval 24"/>
          <p:cNvSpPr>
            <a:spLocks noChangeArrowheads="1"/>
          </p:cNvSpPr>
          <p:nvPr/>
        </p:nvSpPr>
        <p:spPr bwMode="auto">
          <a:xfrm>
            <a:off x="2514600" y="44196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1" name="Oval 25"/>
          <p:cNvSpPr>
            <a:spLocks noChangeArrowheads="1"/>
          </p:cNvSpPr>
          <p:nvPr/>
        </p:nvSpPr>
        <p:spPr bwMode="auto">
          <a:xfrm>
            <a:off x="2667000" y="49530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2" name="Oval 26"/>
          <p:cNvSpPr>
            <a:spLocks noChangeArrowheads="1"/>
          </p:cNvSpPr>
          <p:nvPr/>
        </p:nvSpPr>
        <p:spPr bwMode="auto">
          <a:xfrm>
            <a:off x="3200400" y="44958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3" name="Oval 27"/>
          <p:cNvSpPr>
            <a:spLocks noChangeArrowheads="1"/>
          </p:cNvSpPr>
          <p:nvPr/>
        </p:nvSpPr>
        <p:spPr bwMode="auto">
          <a:xfrm>
            <a:off x="2209800" y="44196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4" name="Oval 28"/>
          <p:cNvSpPr>
            <a:spLocks noChangeArrowheads="1"/>
          </p:cNvSpPr>
          <p:nvPr/>
        </p:nvSpPr>
        <p:spPr bwMode="auto">
          <a:xfrm>
            <a:off x="3048000" y="49530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5" name="Oval 29"/>
          <p:cNvSpPr>
            <a:spLocks noChangeArrowheads="1"/>
          </p:cNvSpPr>
          <p:nvPr/>
        </p:nvSpPr>
        <p:spPr bwMode="auto">
          <a:xfrm>
            <a:off x="3200400" y="48006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6" name="Text Box 30"/>
          <p:cNvSpPr txBox="1">
            <a:spLocks noChangeArrowheads="1"/>
          </p:cNvSpPr>
          <p:nvPr/>
        </p:nvSpPr>
        <p:spPr bwMode="auto">
          <a:xfrm>
            <a:off x="4266129" y="4495799"/>
            <a:ext cx="3249096" cy="1200329"/>
          </a:xfrm>
          <a:prstGeom prst="rect">
            <a:avLst/>
          </a:prstGeom>
          <a:noFill/>
          <a:ln w="9525">
            <a:noFill/>
            <a:miter lim="800000"/>
            <a:headEnd/>
            <a:tailEnd/>
          </a:ln>
        </p:spPr>
        <p:txBody>
          <a:bodyPr wrap="none">
            <a:prstTxWarp prst="textNoShape">
              <a:avLst/>
            </a:prstTxWarp>
            <a:spAutoFit/>
          </a:bodyPr>
          <a:lstStyle/>
          <a:p>
            <a:pPr algn="l"/>
            <a:r>
              <a:rPr lang="en-US" dirty="0">
                <a:solidFill>
                  <a:schemeClr val="accent2"/>
                </a:solidFill>
                <a:latin typeface="+mn-lt"/>
              </a:rPr>
              <a:t>Background population:</a:t>
            </a:r>
          </a:p>
          <a:p>
            <a:pPr algn="l"/>
            <a:r>
              <a:rPr lang="en-US" dirty="0">
                <a:latin typeface="+mn-lt"/>
              </a:rPr>
              <a:t>500 black genes</a:t>
            </a:r>
            <a:r>
              <a:rPr lang="en-US" dirty="0">
                <a:solidFill>
                  <a:schemeClr val="accent2"/>
                </a:solidFill>
                <a:latin typeface="+mn-lt"/>
              </a:rPr>
              <a:t>, </a:t>
            </a:r>
            <a:endParaRPr lang="en-US" dirty="0" smtClean="0">
              <a:solidFill>
                <a:schemeClr val="accent2"/>
              </a:solidFill>
              <a:latin typeface="+mn-lt"/>
            </a:endParaRPr>
          </a:p>
          <a:p>
            <a:pPr algn="l"/>
            <a:r>
              <a:rPr lang="en-US" dirty="0" smtClean="0">
                <a:solidFill>
                  <a:srgbClr val="FF0000"/>
                </a:solidFill>
                <a:latin typeface="+mn-lt"/>
              </a:rPr>
              <a:t>4500 </a:t>
            </a:r>
            <a:r>
              <a:rPr lang="en-US" dirty="0">
                <a:solidFill>
                  <a:srgbClr val="FF0000"/>
                </a:solidFill>
                <a:latin typeface="+mn-lt"/>
              </a:rPr>
              <a:t>red genes</a:t>
            </a:r>
          </a:p>
        </p:txBody>
      </p:sp>
      <p:sp>
        <p:nvSpPr>
          <p:cNvPr id="78877" name="Oval 31"/>
          <p:cNvSpPr>
            <a:spLocks noChangeArrowheads="1"/>
          </p:cNvSpPr>
          <p:nvPr/>
        </p:nvSpPr>
        <p:spPr bwMode="auto">
          <a:xfrm>
            <a:off x="533400" y="3357563"/>
            <a:ext cx="228600" cy="228600"/>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78" name="Oval 32"/>
          <p:cNvSpPr>
            <a:spLocks noChangeArrowheads="1"/>
          </p:cNvSpPr>
          <p:nvPr/>
        </p:nvSpPr>
        <p:spPr bwMode="auto">
          <a:xfrm>
            <a:off x="533400" y="3052763"/>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9" name="Oval 33"/>
          <p:cNvSpPr>
            <a:spLocks noChangeArrowheads="1"/>
          </p:cNvSpPr>
          <p:nvPr/>
        </p:nvSpPr>
        <p:spPr bwMode="auto">
          <a:xfrm>
            <a:off x="533400" y="2747963"/>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80" name="Oval 34"/>
          <p:cNvSpPr>
            <a:spLocks noChangeArrowheads="1"/>
          </p:cNvSpPr>
          <p:nvPr/>
        </p:nvSpPr>
        <p:spPr bwMode="auto">
          <a:xfrm>
            <a:off x="533400" y="2138363"/>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81" name="Oval 35"/>
          <p:cNvSpPr>
            <a:spLocks noChangeArrowheads="1"/>
          </p:cNvSpPr>
          <p:nvPr/>
        </p:nvSpPr>
        <p:spPr bwMode="auto">
          <a:xfrm>
            <a:off x="533400" y="2443163"/>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grpSp>
        <p:nvGrpSpPr>
          <p:cNvPr id="2" name="Group 53"/>
          <p:cNvGrpSpPr>
            <a:grpSpLocks/>
          </p:cNvGrpSpPr>
          <p:nvPr/>
        </p:nvGrpSpPr>
        <p:grpSpPr bwMode="auto">
          <a:xfrm>
            <a:off x="942975" y="2138363"/>
            <a:ext cx="228600" cy="1447800"/>
            <a:chOff x="567" y="1347"/>
            <a:chExt cx="144" cy="912"/>
          </a:xfrm>
        </p:grpSpPr>
        <p:sp>
          <p:nvSpPr>
            <p:cNvPr id="78912" name="Oval 36"/>
            <p:cNvSpPr>
              <a:spLocks noChangeArrowheads="1"/>
            </p:cNvSpPr>
            <p:nvPr/>
          </p:nvSpPr>
          <p:spPr bwMode="auto">
            <a:xfrm>
              <a:off x="567" y="2115"/>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13" name="Oval 37"/>
            <p:cNvSpPr>
              <a:spLocks noChangeArrowheads="1"/>
            </p:cNvSpPr>
            <p:nvPr/>
          </p:nvSpPr>
          <p:spPr bwMode="auto">
            <a:xfrm>
              <a:off x="567" y="1923"/>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14" name="Oval 38"/>
            <p:cNvSpPr>
              <a:spLocks noChangeArrowheads="1"/>
            </p:cNvSpPr>
            <p:nvPr/>
          </p:nvSpPr>
          <p:spPr bwMode="auto">
            <a:xfrm>
              <a:off x="567" y="1731"/>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15" name="Oval 39"/>
            <p:cNvSpPr>
              <a:spLocks noChangeArrowheads="1"/>
            </p:cNvSpPr>
            <p:nvPr/>
          </p:nvSpPr>
          <p:spPr bwMode="auto">
            <a:xfrm>
              <a:off x="567" y="1347"/>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16" name="Oval 40"/>
            <p:cNvSpPr>
              <a:spLocks noChangeArrowheads="1"/>
            </p:cNvSpPr>
            <p:nvPr/>
          </p:nvSpPr>
          <p:spPr bwMode="auto">
            <a:xfrm>
              <a:off x="567" y="1539"/>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grpSp>
      <p:grpSp>
        <p:nvGrpSpPr>
          <p:cNvPr id="3" name="Group 56"/>
          <p:cNvGrpSpPr>
            <a:grpSpLocks/>
          </p:cNvGrpSpPr>
          <p:nvPr/>
        </p:nvGrpSpPr>
        <p:grpSpPr bwMode="auto">
          <a:xfrm>
            <a:off x="1338263" y="2138363"/>
            <a:ext cx="228600" cy="1447800"/>
            <a:chOff x="843" y="1347"/>
            <a:chExt cx="144" cy="912"/>
          </a:xfrm>
        </p:grpSpPr>
        <p:sp>
          <p:nvSpPr>
            <p:cNvPr id="78907" name="Oval 41"/>
            <p:cNvSpPr>
              <a:spLocks noChangeArrowheads="1"/>
            </p:cNvSpPr>
            <p:nvPr/>
          </p:nvSpPr>
          <p:spPr bwMode="auto">
            <a:xfrm>
              <a:off x="843" y="2115"/>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08" name="Oval 42"/>
            <p:cNvSpPr>
              <a:spLocks noChangeArrowheads="1"/>
            </p:cNvSpPr>
            <p:nvPr/>
          </p:nvSpPr>
          <p:spPr bwMode="auto">
            <a:xfrm>
              <a:off x="843" y="1923"/>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09" name="Oval 43"/>
            <p:cNvSpPr>
              <a:spLocks noChangeArrowheads="1"/>
            </p:cNvSpPr>
            <p:nvPr/>
          </p:nvSpPr>
          <p:spPr bwMode="auto">
            <a:xfrm>
              <a:off x="843" y="1731"/>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10" name="Oval 44"/>
            <p:cNvSpPr>
              <a:spLocks noChangeArrowheads="1"/>
            </p:cNvSpPr>
            <p:nvPr/>
          </p:nvSpPr>
          <p:spPr bwMode="auto">
            <a:xfrm>
              <a:off x="843" y="1347"/>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11" name="Oval 45"/>
            <p:cNvSpPr>
              <a:spLocks noChangeArrowheads="1"/>
            </p:cNvSpPr>
            <p:nvPr/>
          </p:nvSpPr>
          <p:spPr bwMode="auto">
            <a:xfrm>
              <a:off x="843" y="1539"/>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grpSp>
      <p:grpSp>
        <p:nvGrpSpPr>
          <p:cNvPr id="4" name="Group 51"/>
          <p:cNvGrpSpPr>
            <a:grpSpLocks/>
          </p:cNvGrpSpPr>
          <p:nvPr/>
        </p:nvGrpSpPr>
        <p:grpSpPr bwMode="auto">
          <a:xfrm>
            <a:off x="1762125" y="2138363"/>
            <a:ext cx="228600" cy="1447800"/>
            <a:chOff x="1110" y="1359"/>
            <a:chExt cx="144" cy="912"/>
          </a:xfrm>
        </p:grpSpPr>
        <p:sp>
          <p:nvSpPr>
            <p:cNvPr id="78902" name="Oval 46"/>
            <p:cNvSpPr>
              <a:spLocks noChangeArrowheads="1"/>
            </p:cNvSpPr>
            <p:nvPr/>
          </p:nvSpPr>
          <p:spPr bwMode="auto">
            <a:xfrm>
              <a:off x="1110" y="2127"/>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03" name="Oval 47"/>
            <p:cNvSpPr>
              <a:spLocks noChangeArrowheads="1"/>
            </p:cNvSpPr>
            <p:nvPr/>
          </p:nvSpPr>
          <p:spPr bwMode="auto">
            <a:xfrm>
              <a:off x="1110" y="1935"/>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04" name="Oval 48"/>
            <p:cNvSpPr>
              <a:spLocks noChangeArrowheads="1"/>
            </p:cNvSpPr>
            <p:nvPr/>
          </p:nvSpPr>
          <p:spPr bwMode="auto">
            <a:xfrm>
              <a:off x="1110" y="1743"/>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05" name="Oval 49"/>
            <p:cNvSpPr>
              <a:spLocks noChangeArrowheads="1"/>
            </p:cNvSpPr>
            <p:nvPr/>
          </p:nvSpPr>
          <p:spPr bwMode="auto">
            <a:xfrm>
              <a:off x="1110" y="1359"/>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06" name="Oval 50"/>
            <p:cNvSpPr>
              <a:spLocks noChangeArrowheads="1"/>
            </p:cNvSpPr>
            <p:nvPr/>
          </p:nvSpPr>
          <p:spPr bwMode="auto">
            <a:xfrm>
              <a:off x="1110" y="1551"/>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grpSp>
      <p:sp>
        <p:nvSpPr>
          <p:cNvPr id="78885" name="Text Box 55"/>
          <p:cNvSpPr txBox="1">
            <a:spLocks noChangeArrowheads="1"/>
          </p:cNvSpPr>
          <p:nvPr/>
        </p:nvSpPr>
        <p:spPr bwMode="auto">
          <a:xfrm>
            <a:off x="660390" y="1625600"/>
            <a:ext cx="1774845" cy="400110"/>
          </a:xfrm>
          <a:prstGeom prst="rect">
            <a:avLst/>
          </a:prstGeom>
          <a:noFill/>
          <a:ln w="9525">
            <a:noFill/>
            <a:miter lim="800000"/>
            <a:headEnd/>
            <a:tailEnd/>
          </a:ln>
        </p:spPr>
        <p:txBody>
          <a:bodyPr wrap="none">
            <a:prstTxWarp prst="textNoShape">
              <a:avLst/>
            </a:prstTxWarp>
            <a:spAutoFit/>
          </a:bodyPr>
          <a:lstStyle/>
          <a:p>
            <a:pPr algn="l"/>
            <a:r>
              <a:rPr lang="en-US" sz="2000">
                <a:solidFill>
                  <a:schemeClr val="accent2"/>
                </a:solidFill>
                <a:latin typeface="+mn-lt"/>
              </a:rPr>
              <a:t>Random draws</a:t>
            </a:r>
          </a:p>
        </p:txBody>
      </p:sp>
      <p:grpSp>
        <p:nvGrpSpPr>
          <p:cNvPr id="5" name="Group 63"/>
          <p:cNvGrpSpPr>
            <a:grpSpLocks/>
          </p:cNvGrpSpPr>
          <p:nvPr/>
        </p:nvGrpSpPr>
        <p:grpSpPr bwMode="auto">
          <a:xfrm>
            <a:off x="2184400" y="2155825"/>
            <a:ext cx="228600" cy="1447800"/>
            <a:chOff x="1376" y="1358"/>
            <a:chExt cx="144" cy="912"/>
          </a:xfrm>
        </p:grpSpPr>
        <p:sp>
          <p:nvSpPr>
            <p:cNvPr id="78897" name="Oval 58"/>
            <p:cNvSpPr>
              <a:spLocks noChangeArrowheads="1"/>
            </p:cNvSpPr>
            <p:nvPr/>
          </p:nvSpPr>
          <p:spPr bwMode="auto">
            <a:xfrm>
              <a:off x="1376" y="2126"/>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98" name="Oval 59"/>
            <p:cNvSpPr>
              <a:spLocks noChangeArrowheads="1"/>
            </p:cNvSpPr>
            <p:nvPr/>
          </p:nvSpPr>
          <p:spPr bwMode="auto">
            <a:xfrm>
              <a:off x="1376" y="1934"/>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99" name="Oval 60"/>
            <p:cNvSpPr>
              <a:spLocks noChangeArrowheads="1"/>
            </p:cNvSpPr>
            <p:nvPr/>
          </p:nvSpPr>
          <p:spPr bwMode="auto">
            <a:xfrm>
              <a:off x="1376" y="1742"/>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00" name="Oval 61"/>
            <p:cNvSpPr>
              <a:spLocks noChangeArrowheads="1"/>
            </p:cNvSpPr>
            <p:nvPr/>
          </p:nvSpPr>
          <p:spPr bwMode="auto">
            <a:xfrm>
              <a:off x="1376" y="1358"/>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901" name="Oval 62"/>
            <p:cNvSpPr>
              <a:spLocks noChangeArrowheads="1"/>
            </p:cNvSpPr>
            <p:nvPr/>
          </p:nvSpPr>
          <p:spPr bwMode="auto">
            <a:xfrm>
              <a:off x="1376" y="1550"/>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grpSp>
      <p:sp>
        <p:nvSpPr>
          <p:cNvPr id="78887" name="Text Box 64"/>
          <p:cNvSpPr txBox="1">
            <a:spLocks noChangeArrowheads="1"/>
          </p:cNvSpPr>
          <p:nvPr/>
        </p:nvSpPr>
        <p:spPr bwMode="auto">
          <a:xfrm>
            <a:off x="2695575" y="2597150"/>
            <a:ext cx="184150" cy="457200"/>
          </a:xfrm>
          <a:prstGeom prst="rect">
            <a:avLst/>
          </a:prstGeom>
          <a:noFill/>
          <a:ln w="9525">
            <a:noFill/>
            <a:miter lim="800000"/>
            <a:headEnd/>
            <a:tailEnd/>
          </a:ln>
        </p:spPr>
        <p:txBody>
          <a:bodyPr wrap="none">
            <a:prstTxWarp prst="textNoShape">
              <a:avLst/>
            </a:prstTxWarp>
            <a:spAutoFit/>
          </a:bodyPr>
          <a:lstStyle/>
          <a:p>
            <a:pPr algn="l"/>
            <a:endParaRPr lang="en-US">
              <a:latin typeface="+mn-lt"/>
            </a:endParaRPr>
          </a:p>
        </p:txBody>
      </p:sp>
      <p:sp>
        <p:nvSpPr>
          <p:cNvPr id="46145" name="Text Box 65"/>
          <p:cNvSpPr txBox="1">
            <a:spLocks noChangeArrowheads="1"/>
          </p:cNvSpPr>
          <p:nvPr/>
        </p:nvSpPr>
        <p:spPr bwMode="auto">
          <a:xfrm>
            <a:off x="2895600" y="2083990"/>
            <a:ext cx="1902187" cy="830997"/>
          </a:xfrm>
          <a:prstGeom prst="rect">
            <a:avLst/>
          </a:prstGeom>
          <a:noFill/>
          <a:ln w="9525">
            <a:noFill/>
            <a:miter lim="800000"/>
            <a:headEnd/>
            <a:tailEnd/>
          </a:ln>
        </p:spPr>
        <p:txBody>
          <a:bodyPr wrap="none">
            <a:prstTxWarp prst="textNoShape">
              <a:avLst/>
            </a:prstTxWarp>
            <a:spAutoFit/>
          </a:bodyPr>
          <a:lstStyle/>
          <a:p>
            <a:pPr algn="l"/>
            <a:r>
              <a:rPr lang="en-US" dirty="0">
                <a:solidFill>
                  <a:schemeClr val="accent2"/>
                </a:solidFill>
                <a:latin typeface="+mn-lt"/>
              </a:rPr>
              <a:t>… 7,834 </a:t>
            </a:r>
            <a:endParaRPr lang="en-US" dirty="0" smtClean="0">
              <a:solidFill>
                <a:schemeClr val="accent2"/>
              </a:solidFill>
              <a:latin typeface="+mn-lt"/>
            </a:endParaRPr>
          </a:p>
          <a:p>
            <a:pPr algn="l"/>
            <a:r>
              <a:rPr lang="en-US" dirty="0" smtClean="0">
                <a:solidFill>
                  <a:schemeClr val="accent2"/>
                </a:solidFill>
                <a:latin typeface="+mn-lt"/>
              </a:rPr>
              <a:t>draws </a:t>
            </a:r>
            <a:r>
              <a:rPr lang="en-US" dirty="0">
                <a:solidFill>
                  <a:schemeClr val="accent2"/>
                </a:solidFill>
                <a:latin typeface="+mn-lt"/>
              </a:rPr>
              <a:t>later …</a:t>
            </a:r>
          </a:p>
        </p:txBody>
      </p:sp>
      <p:grpSp>
        <p:nvGrpSpPr>
          <p:cNvPr id="6" name="Group 72"/>
          <p:cNvGrpSpPr>
            <a:grpSpLocks/>
          </p:cNvGrpSpPr>
          <p:nvPr/>
        </p:nvGrpSpPr>
        <p:grpSpPr bwMode="auto">
          <a:xfrm>
            <a:off x="5368925" y="2190750"/>
            <a:ext cx="228600" cy="1447800"/>
            <a:chOff x="3382" y="1380"/>
            <a:chExt cx="144" cy="912"/>
          </a:xfrm>
        </p:grpSpPr>
        <p:sp>
          <p:nvSpPr>
            <p:cNvPr id="78892" name="Oval 67"/>
            <p:cNvSpPr>
              <a:spLocks noChangeArrowheads="1"/>
            </p:cNvSpPr>
            <p:nvPr/>
          </p:nvSpPr>
          <p:spPr bwMode="auto">
            <a:xfrm>
              <a:off x="3382" y="2148"/>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93" name="Oval 68"/>
            <p:cNvSpPr>
              <a:spLocks noChangeArrowheads="1"/>
            </p:cNvSpPr>
            <p:nvPr/>
          </p:nvSpPr>
          <p:spPr bwMode="auto">
            <a:xfrm>
              <a:off x="3382" y="1956"/>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94" name="Oval 69"/>
            <p:cNvSpPr>
              <a:spLocks noChangeArrowheads="1"/>
            </p:cNvSpPr>
            <p:nvPr/>
          </p:nvSpPr>
          <p:spPr bwMode="auto">
            <a:xfrm>
              <a:off x="3382" y="1764"/>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95" name="Oval 70"/>
            <p:cNvSpPr>
              <a:spLocks noChangeArrowheads="1"/>
            </p:cNvSpPr>
            <p:nvPr/>
          </p:nvSpPr>
          <p:spPr bwMode="auto">
            <a:xfrm>
              <a:off x="3382" y="1380"/>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96" name="Oval 71"/>
            <p:cNvSpPr>
              <a:spLocks noChangeArrowheads="1"/>
            </p:cNvSpPr>
            <p:nvPr/>
          </p:nvSpPr>
          <p:spPr bwMode="auto">
            <a:xfrm>
              <a:off x="3382" y="1572"/>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grpSp>
      <p:sp>
        <p:nvSpPr>
          <p:cNvPr id="46154" name="AutoShape 74"/>
          <p:cNvSpPr>
            <a:spLocks noChangeArrowheads="1"/>
          </p:cNvSpPr>
          <p:nvPr/>
        </p:nvSpPr>
        <p:spPr bwMode="auto">
          <a:xfrm rot="16200000">
            <a:off x="559634" y="4077665"/>
            <a:ext cx="1371598" cy="854075"/>
          </a:xfrm>
          <a:custGeom>
            <a:avLst/>
            <a:gdLst>
              <a:gd name="T0" fmla="*/ 70970178 w 21600"/>
              <a:gd name="T1" fmla="*/ 0 h 21600"/>
              <a:gd name="T2" fmla="*/ 70970178 w 21600"/>
              <a:gd name="T3" fmla="*/ 66727229 h 21600"/>
              <a:gd name="T4" fmla="*/ 15187786 w 21600"/>
              <a:gd name="T5" fmla="*/ 118548150 h 21600"/>
              <a:gd name="T6" fmla="*/ 101345750 w 21600"/>
              <a:gd name="T7" fmla="*/ 33363651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prstTxWarp prst="textNoShape">
              <a:avLst/>
            </a:prstTxWarp>
          </a:bodyPr>
          <a:lstStyle/>
          <a:p>
            <a:pPr algn="l"/>
            <a:endParaRPr lang="en-US">
              <a:latin typeface="+mn-lt"/>
            </a:endParaRPr>
          </a:p>
        </p:txBody>
      </p:sp>
      <p:sp>
        <p:nvSpPr>
          <p:cNvPr id="46155" name="Text Box 75"/>
          <p:cNvSpPr txBox="1">
            <a:spLocks noChangeArrowheads="1"/>
          </p:cNvSpPr>
          <p:nvPr/>
        </p:nvSpPr>
        <p:spPr bwMode="auto">
          <a:xfrm>
            <a:off x="6038850" y="2205038"/>
            <a:ext cx="2952750" cy="1311275"/>
          </a:xfrm>
          <a:prstGeom prst="rect">
            <a:avLst/>
          </a:prstGeom>
          <a:noFill/>
          <a:ln w="9525">
            <a:noFill/>
            <a:miter lim="800000"/>
            <a:headEnd/>
            <a:tailEnd/>
          </a:ln>
        </p:spPr>
        <p:txBody>
          <a:bodyPr wrap="square">
            <a:prstTxWarp prst="textNoShape">
              <a:avLst/>
            </a:prstTxWarp>
            <a:spAutoFit/>
          </a:bodyPr>
          <a:lstStyle/>
          <a:p>
            <a:pPr algn="l"/>
            <a:r>
              <a:rPr lang="en-US" sz="2000" i="1" dirty="0">
                <a:latin typeface="+mn-lt"/>
              </a:rPr>
              <a:t>Expect a random draw with observed enrichment once every </a:t>
            </a:r>
            <a:r>
              <a:rPr lang="en-US" sz="2000" i="1" dirty="0" smtClean="0">
                <a:latin typeface="+mn-lt"/>
              </a:rPr>
              <a:t>: “1 </a:t>
            </a:r>
            <a:r>
              <a:rPr lang="en-US" sz="2000" i="1" dirty="0">
                <a:latin typeface="+mn-lt"/>
              </a:rPr>
              <a:t>/ P-value </a:t>
            </a:r>
            <a:r>
              <a:rPr lang="en-US" sz="2000" i="1" dirty="0" smtClean="0">
                <a:latin typeface="+mn-lt"/>
              </a:rPr>
              <a:t>“ draws</a:t>
            </a:r>
            <a:endParaRPr lang="en-US" sz="2000" i="1" dirty="0">
              <a:latin typeface="+mn-lt"/>
            </a:endParaRPr>
          </a:p>
        </p:txBody>
      </p:sp>
      <p:sp>
        <p:nvSpPr>
          <p:cNvPr id="7" name="6 Flecha derecha"/>
          <p:cNvSpPr/>
          <p:nvPr/>
        </p:nvSpPr>
        <p:spPr>
          <a:xfrm>
            <a:off x="2971800" y="3105150"/>
            <a:ext cx="1905000" cy="619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2751885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4615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61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45" grpId="0"/>
      <p:bldP spid="46154" grpId="0" animBg="1"/>
      <p:bldP spid="46155"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04800" y="274638"/>
            <a:ext cx="8686800" cy="639762"/>
          </a:xfrm>
          <a:ln/>
        </p:spPr>
        <p:txBody>
          <a:bodyPr rIns="116994">
            <a:noAutofit/>
          </a:bodyPr>
          <a:lstStyle/>
          <a:p>
            <a:pPr marL="40182"/>
            <a:r>
              <a:rPr lang="en-US" dirty="0"/>
              <a:t>Simple P-value correction: </a:t>
            </a:r>
            <a:r>
              <a:rPr lang="en-US" i="1" dirty="0" err="1"/>
              <a:t>Bonferroni</a:t>
            </a:r>
            <a:endParaRPr lang="en-US" i="1" dirty="0"/>
          </a:p>
        </p:txBody>
      </p:sp>
      <p:sp>
        <p:nvSpPr>
          <p:cNvPr id="2051" name="Rectangle 3"/>
          <p:cNvSpPr>
            <a:spLocks noGrp="1" noChangeArrowheads="1"/>
          </p:cNvSpPr>
          <p:nvPr>
            <p:ph idx="1"/>
          </p:nvPr>
        </p:nvSpPr>
        <p:spPr>
          <a:ln/>
        </p:spPr>
        <p:txBody>
          <a:bodyPr rIns="116994"/>
          <a:lstStyle/>
          <a:p>
            <a:pPr marL="382847" indent="-342665">
              <a:buNone/>
            </a:pPr>
            <a:r>
              <a:rPr lang="en-US" sz="2400" dirty="0"/>
              <a:t>If </a:t>
            </a:r>
            <a:r>
              <a:rPr lang="en-US" sz="2400" i="1" dirty="0">
                <a:solidFill>
                  <a:srgbClr val="3333CC"/>
                </a:solidFill>
              </a:rPr>
              <a:t>M</a:t>
            </a:r>
            <a:r>
              <a:rPr lang="en-US" sz="2400" dirty="0"/>
              <a:t> </a:t>
            </a:r>
            <a:r>
              <a:rPr lang="en-US" sz="2400" dirty="0">
                <a:solidFill>
                  <a:srgbClr val="3333CC"/>
                </a:solidFill>
              </a:rPr>
              <a:t>= # of annotations tested</a:t>
            </a:r>
            <a:r>
              <a:rPr lang="en-US" sz="2400" dirty="0"/>
              <a:t>:</a:t>
            </a:r>
          </a:p>
          <a:p>
            <a:pPr marL="382847" indent="-342665">
              <a:buNone/>
            </a:pPr>
            <a:endParaRPr lang="en-US" sz="2400" dirty="0"/>
          </a:p>
          <a:p>
            <a:pPr marL="382847" indent="-342665">
              <a:buNone/>
            </a:pPr>
            <a:r>
              <a:rPr lang="en-US" sz="3100" dirty="0">
                <a:solidFill>
                  <a:srgbClr val="3333CC"/>
                </a:solidFill>
              </a:rPr>
              <a:t>Corrected P-value = </a:t>
            </a:r>
            <a:r>
              <a:rPr lang="en-US" sz="3100" i="1" dirty="0">
                <a:solidFill>
                  <a:srgbClr val="3333CC"/>
                </a:solidFill>
              </a:rPr>
              <a:t>M</a:t>
            </a:r>
            <a:r>
              <a:rPr lang="en-US" sz="3100" dirty="0">
                <a:solidFill>
                  <a:srgbClr val="3333CC"/>
                </a:solidFill>
              </a:rPr>
              <a:t> </a:t>
            </a:r>
            <a:r>
              <a:rPr lang="en-US" sz="3100" dirty="0" err="1">
                <a:solidFill>
                  <a:srgbClr val="3333CC"/>
                </a:solidFill>
              </a:rPr>
              <a:t>x</a:t>
            </a:r>
            <a:r>
              <a:rPr lang="en-US" sz="3100" dirty="0">
                <a:solidFill>
                  <a:srgbClr val="3333CC"/>
                </a:solidFill>
              </a:rPr>
              <a:t> original P-value</a:t>
            </a:r>
          </a:p>
          <a:p>
            <a:pPr marL="783552" lvl="1" indent="-285740">
              <a:buNone/>
            </a:pPr>
            <a:r>
              <a:rPr lang="en-US" dirty="0"/>
              <a:t>   </a:t>
            </a:r>
          </a:p>
        </p:txBody>
      </p:sp>
      <p:sp>
        <p:nvSpPr>
          <p:cNvPr id="2052" name="Rectangle 4"/>
          <p:cNvSpPr>
            <a:spLocks/>
          </p:cNvSpPr>
          <p:nvPr/>
        </p:nvSpPr>
        <p:spPr bwMode="auto">
          <a:xfrm>
            <a:off x="304800" y="4625578"/>
            <a:ext cx="8686800" cy="1205508"/>
          </a:xfrm>
          <a:prstGeom prst="rect">
            <a:avLst/>
          </a:prstGeom>
          <a:noFill/>
          <a:ln w="12700" cap="flat">
            <a:noFill/>
            <a:miter lim="800000"/>
            <a:headEnd type="none" w="med" len="med"/>
            <a:tailEnd type="none" w="med" len="med"/>
          </a:ln>
        </p:spPr>
        <p:txBody>
          <a:bodyPr lIns="0" tIns="0" rIns="40638" bIns="0">
            <a:prstTxWarp prst="textNoShape">
              <a:avLst/>
            </a:prstTxWarp>
          </a:bodyPr>
          <a:lstStyle/>
          <a:p>
            <a:pPr marL="40182" algn="l"/>
            <a:r>
              <a:rPr lang="en-US" sz="2000" b="0" dirty="0">
                <a:latin typeface="+mn-lt"/>
                <a:ea typeface="Arial" pitchFamily="-108" charset="0"/>
                <a:cs typeface="Arial" pitchFamily="-108" charset="0"/>
              </a:rPr>
              <a:t>Corrected P-value is greater than or equal to the probability that</a:t>
            </a:r>
            <a:r>
              <a:rPr lang="en-US" sz="2000" b="0" dirty="0" smtClean="0">
                <a:latin typeface="+mn-lt"/>
                <a:ea typeface="Arial" pitchFamily="-108" charset="0"/>
                <a:cs typeface="Arial" pitchFamily="-108" charset="0"/>
              </a:rPr>
              <a:t> </a:t>
            </a:r>
            <a:r>
              <a:rPr lang="en-US" sz="2000" i="1" dirty="0" smtClean="0">
                <a:latin typeface="+mn-lt"/>
                <a:ea typeface="Arial" pitchFamily="-108" charset="0"/>
                <a:cs typeface="Arial" pitchFamily="-108" charset="0"/>
              </a:rPr>
              <a:t>one or more of </a:t>
            </a:r>
            <a:r>
              <a:rPr lang="en-US" sz="2000" i="1" dirty="0">
                <a:latin typeface="+mn-lt"/>
                <a:ea typeface="Arial" pitchFamily="-108" charset="0"/>
                <a:cs typeface="Arial" pitchFamily="-108" charset="0"/>
              </a:rPr>
              <a:t>the observed enrichments </a:t>
            </a:r>
            <a:r>
              <a:rPr lang="en-US" sz="2000" b="0" dirty="0">
                <a:latin typeface="+mn-lt"/>
                <a:ea typeface="Arial" pitchFamily="-108" charset="0"/>
                <a:cs typeface="Arial" pitchFamily="-108" charset="0"/>
              </a:rPr>
              <a:t>could be due to random draws.  </a:t>
            </a:r>
            <a:endParaRPr lang="en-US" sz="2000" b="0" dirty="0" smtClean="0">
              <a:latin typeface="+mn-lt"/>
              <a:ea typeface="Arial" pitchFamily="-108" charset="0"/>
              <a:cs typeface="Arial" pitchFamily="-108" charset="0"/>
            </a:endParaRPr>
          </a:p>
          <a:p>
            <a:pPr marL="40182" algn="l"/>
            <a:r>
              <a:rPr lang="en-US" sz="2000" b="0" dirty="0" smtClean="0">
                <a:latin typeface="+mn-lt"/>
                <a:ea typeface="Arial" pitchFamily="-108" charset="0"/>
                <a:cs typeface="Arial" pitchFamily="-108" charset="0"/>
              </a:rPr>
              <a:t>The </a:t>
            </a:r>
            <a:r>
              <a:rPr lang="en-US" sz="2000" b="0" dirty="0">
                <a:latin typeface="+mn-lt"/>
                <a:ea typeface="Arial" pitchFamily="-108" charset="0"/>
                <a:cs typeface="Arial" pitchFamily="-108" charset="0"/>
              </a:rPr>
              <a:t>jargon for this correction is “controlling for the </a:t>
            </a:r>
            <a:r>
              <a:rPr lang="en-US" sz="2000" b="0" i="1" dirty="0">
                <a:latin typeface="+mn-lt"/>
                <a:ea typeface="Arial" pitchFamily="-108" charset="0"/>
                <a:cs typeface="Arial" pitchFamily="-108" charset="0"/>
              </a:rPr>
              <a:t>Family-Wise Error Rate (FWER)”</a:t>
            </a:r>
          </a:p>
        </p:txBody>
      </p:sp>
    </p:spTree>
    <p:extLst>
      <p:ext uri="{BB962C8B-B14F-4D97-AF65-F5344CB8AC3E}">
        <p14:creationId xmlns:p14="http://schemas.microsoft.com/office/powerpoint/2010/main" val="22018337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err="1" smtClean="0"/>
              <a:t>Pathway</a:t>
            </a:r>
            <a:r>
              <a:rPr lang="ca-ES" dirty="0" smtClean="0"/>
              <a:t> </a:t>
            </a:r>
            <a:r>
              <a:rPr lang="ca-ES" dirty="0" err="1" smtClean="0"/>
              <a:t>Analysis</a:t>
            </a:r>
            <a:endParaRPr lang="en-US" dirty="0"/>
          </a:p>
        </p:txBody>
      </p:sp>
      <p:sp>
        <p:nvSpPr>
          <p:cNvPr id="3" name="2 Marcador de contenido"/>
          <p:cNvSpPr>
            <a:spLocks noGrp="1"/>
          </p:cNvSpPr>
          <p:nvPr>
            <p:ph idx="1"/>
          </p:nvPr>
        </p:nvSpPr>
        <p:spPr/>
        <p:txBody>
          <a:bodyPr>
            <a:normAutofit/>
          </a:bodyPr>
          <a:lstStyle/>
          <a:p>
            <a:r>
              <a:rPr lang="en-US" sz="2400" dirty="0" smtClean="0"/>
              <a:t>The term Pathway  or Network Analysis denotes </a:t>
            </a:r>
            <a:r>
              <a:rPr lang="en-US" sz="2400" i="1" dirty="0"/>
              <a:t>any analytic technique that benefits from </a:t>
            </a:r>
            <a:r>
              <a:rPr lang="en-US" sz="2400" i="1" dirty="0" smtClean="0"/>
              <a:t>biological pathway </a:t>
            </a:r>
            <a:r>
              <a:rPr lang="en-US" sz="2400" i="1" dirty="0"/>
              <a:t>or molecular network information to gain insight into </a:t>
            </a:r>
            <a:r>
              <a:rPr lang="en-US" sz="2400" i="1" dirty="0" smtClean="0"/>
              <a:t>a biological </a:t>
            </a:r>
            <a:r>
              <a:rPr lang="en-US" sz="2400" i="1" dirty="0"/>
              <a:t>system</a:t>
            </a:r>
            <a:r>
              <a:rPr lang="en-US" sz="2400" dirty="0" smtClean="0"/>
              <a:t>. (</a:t>
            </a:r>
            <a:r>
              <a:rPr lang="en-US" sz="2400" dirty="0" err="1" smtClean="0"/>
              <a:t>Creixell</a:t>
            </a:r>
            <a:r>
              <a:rPr lang="en-US" sz="2400" dirty="0" smtClean="0"/>
              <a:t> et alt, Nature Methods 2015 (12 (7))</a:t>
            </a:r>
          </a:p>
          <a:p>
            <a:r>
              <a:rPr lang="ca-ES" sz="2400" dirty="0" smtClean="0"/>
              <a:t>To be </a:t>
            </a:r>
            <a:r>
              <a:rPr lang="ca-ES" sz="2400" dirty="0" err="1" smtClean="0"/>
              <a:t>more</a:t>
            </a:r>
            <a:r>
              <a:rPr lang="ca-ES" sz="2400" dirty="0" smtClean="0"/>
              <a:t> </a:t>
            </a:r>
            <a:r>
              <a:rPr lang="ca-ES" sz="2400" dirty="0" err="1" smtClean="0"/>
              <a:t>specific</a:t>
            </a:r>
            <a:r>
              <a:rPr lang="ca-ES" sz="2400" dirty="0" smtClean="0"/>
              <a:t>, </a:t>
            </a:r>
            <a:r>
              <a:rPr lang="ca-ES" sz="2400" dirty="0" err="1" smtClean="0"/>
              <a:t>Pathway</a:t>
            </a:r>
            <a:r>
              <a:rPr lang="ca-ES" sz="2400" dirty="0" smtClean="0"/>
              <a:t> </a:t>
            </a:r>
            <a:r>
              <a:rPr lang="ca-ES" sz="2400" dirty="0" err="1" smtClean="0"/>
              <a:t>Analysis</a:t>
            </a:r>
            <a:r>
              <a:rPr lang="ca-ES" sz="2400" dirty="0" smtClean="0"/>
              <a:t> </a:t>
            </a:r>
            <a:r>
              <a:rPr lang="ca-ES" sz="2400" dirty="0" err="1" smtClean="0"/>
              <a:t>methods</a:t>
            </a:r>
            <a:r>
              <a:rPr lang="ca-ES" sz="2400" dirty="0" smtClean="0"/>
              <a:t> </a:t>
            </a:r>
            <a:r>
              <a:rPr lang="ca-ES" sz="2400" dirty="0" err="1" smtClean="0"/>
              <a:t>rely</a:t>
            </a:r>
            <a:r>
              <a:rPr lang="ca-ES" sz="2400" dirty="0" smtClean="0"/>
              <a:t> on </a:t>
            </a:r>
            <a:r>
              <a:rPr lang="ca-ES" sz="2400" dirty="0" err="1" smtClean="0"/>
              <a:t>high</a:t>
            </a:r>
            <a:r>
              <a:rPr lang="ca-ES" sz="2400" dirty="0" smtClean="0"/>
              <a:t> </a:t>
            </a:r>
            <a:r>
              <a:rPr lang="ca-ES" sz="2400" dirty="0" err="1" smtClean="0"/>
              <a:t>throughput</a:t>
            </a:r>
            <a:r>
              <a:rPr lang="ca-ES" sz="2400" dirty="0" smtClean="0"/>
              <a:t> </a:t>
            </a:r>
            <a:r>
              <a:rPr lang="ca-ES" sz="2400" dirty="0" err="1" smtClean="0"/>
              <a:t>information</a:t>
            </a:r>
            <a:r>
              <a:rPr lang="ca-ES" sz="2400" dirty="0" smtClean="0"/>
              <a:t> </a:t>
            </a:r>
            <a:r>
              <a:rPr lang="ca-ES" sz="2400" dirty="0" err="1" smtClean="0"/>
              <a:t>provided</a:t>
            </a:r>
            <a:r>
              <a:rPr lang="ca-ES" sz="2400" dirty="0" smtClean="0"/>
              <a:t> </a:t>
            </a:r>
            <a:r>
              <a:rPr lang="ca-ES" sz="2400" dirty="0" err="1" smtClean="0"/>
              <a:t>by</a:t>
            </a:r>
            <a:r>
              <a:rPr lang="ca-ES" sz="2400" dirty="0" smtClean="0"/>
              <a:t> </a:t>
            </a:r>
            <a:r>
              <a:rPr lang="ca-ES" sz="2400" dirty="0" err="1" smtClean="0"/>
              <a:t>omics</a:t>
            </a:r>
            <a:r>
              <a:rPr lang="ca-ES" sz="2400" dirty="0" smtClean="0"/>
              <a:t> </a:t>
            </a:r>
            <a:r>
              <a:rPr lang="ca-ES" sz="2400" dirty="0" err="1" smtClean="0"/>
              <a:t>technologies</a:t>
            </a:r>
            <a:r>
              <a:rPr lang="ca-ES" sz="2400" dirty="0" smtClean="0"/>
              <a:t> to:</a:t>
            </a:r>
          </a:p>
          <a:p>
            <a:pPr lvl="1"/>
            <a:r>
              <a:rPr lang="ca-ES" sz="2000" dirty="0" err="1" smtClean="0"/>
              <a:t>Contextualize</a:t>
            </a:r>
            <a:r>
              <a:rPr lang="ca-ES" sz="2000" dirty="0" smtClean="0"/>
              <a:t> </a:t>
            </a:r>
            <a:r>
              <a:rPr lang="ca-ES" sz="2000" dirty="0" err="1" smtClean="0"/>
              <a:t>findings</a:t>
            </a:r>
            <a:r>
              <a:rPr lang="ca-ES" sz="2000" dirty="0" smtClean="0"/>
              <a:t> to help </a:t>
            </a:r>
            <a:r>
              <a:rPr lang="ca-ES" sz="2000" dirty="0" err="1" smtClean="0"/>
              <a:t>understand</a:t>
            </a:r>
            <a:r>
              <a:rPr lang="ca-ES" sz="2000" dirty="0" smtClean="0"/>
              <a:t> </a:t>
            </a:r>
            <a:r>
              <a:rPr lang="ca-ES" sz="2000" dirty="0" err="1" smtClean="0"/>
              <a:t>the</a:t>
            </a:r>
            <a:r>
              <a:rPr lang="ca-ES" sz="2000" dirty="0" smtClean="0"/>
              <a:t> </a:t>
            </a:r>
            <a:r>
              <a:rPr lang="ca-ES" sz="2000" dirty="0" err="1" smtClean="0"/>
              <a:t>mechanism</a:t>
            </a:r>
            <a:r>
              <a:rPr lang="ca-ES" sz="2000" dirty="0" smtClean="0"/>
              <a:t> of </a:t>
            </a:r>
            <a:r>
              <a:rPr lang="ca-ES" sz="2000" dirty="0" err="1" smtClean="0"/>
              <a:t>disease</a:t>
            </a:r>
            <a:endParaRPr lang="ca-ES" sz="2000" dirty="0" smtClean="0"/>
          </a:p>
          <a:p>
            <a:pPr lvl="1"/>
            <a:r>
              <a:rPr lang="ca-ES" sz="2000" dirty="0" err="1" smtClean="0"/>
              <a:t>Identify</a:t>
            </a:r>
            <a:r>
              <a:rPr lang="ca-ES" sz="2000" dirty="0" smtClean="0"/>
              <a:t> </a:t>
            </a:r>
            <a:r>
              <a:rPr lang="ca-ES" sz="2000" dirty="0" err="1" smtClean="0"/>
              <a:t>genes</a:t>
            </a:r>
            <a:r>
              <a:rPr lang="ca-ES" sz="2000" dirty="0" smtClean="0"/>
              <a:t>/</a:t>
            </a:r>
            <a:r>
              <a:rPr lang="ca-ES" sz="2000" dirty="0" err="1" smtClean="0"/>
              <a:t>proteins</a:t>
            </a:r>
            <a:r>
              <a:rPr lang="ca-ES" sz="2000" dirty="0" smtClean="0"/>
              <a:t> </a:t>
            </a:r>
            <a:r>
              <a:rPr lang="ca-ES" sz="2000" dirty="0" err="1" smtClean="0"/>
              <a:t>associated</a:t>
            </a:r>
            <a:r>
              <a:rPr lang="ca-ES" sz="2000" dirty="0" smtClean="0"/>
              <a:t> </a:t>
            </a:r>
            <a:r>
              <a:rPr lang="ca-ES" sz="2000" dirty="0" err="1" smtClean="0"/>
              <a:t>with</a:t>
            </a:r>
            <a:r>
              <a:rPr lang="ca-ES" sz="2000" dirty="0" smtClean="0"/>
              <a:t> </a:t>
            </a:r>
            <a:r>
              <a:rPr lang="ca-ES" sz="2000" dirty="0" err="1" smtClean="0"/>
              <a:t>the</a:t>
            </a:r>
            <a:r>
              <a:rPr lang="ca-ES" sz="2000" dirty="0" smtClean="0"/>
              <a:t> </a:t>
            </a:r>
            <a:r>
              <a:rPr lang="ca-ES" sz="2000" dirty="0" err="1" smtClean="0"/>
              <a:t>etiology</a:t>
            </a:r>
            <a:r>
              <a:rPr lang="ca-ES" sz="2000" dirty="0" smtClean="0"/>
              <a:t> of a </a:t>
            </a:r>
            <a:r>
              <a:rPr lang="ca-ES" sz="2000" dirty="0" err="1" smtClean="0"/>
              <a:t>disease</a:t>
            </a:r>
            <a:endParaRPr lang="ca-ES" sz="2000" dirty="0" smtClean="0"/>
          </a:p>
          <a:p>
            <a:pPr lvl="1"/>
            <a:r>
              <a:rPr lang="ca-ES" sz="2000" dirty="0" err="1" smtClean="0"/>
              <a:t>Predict</a:t>
            </a:r>
            <a:r>
              <a:rPr lang="ca-ES" sz="2000" dirty="0" smtClean="0"/>
              <a:t> </a:t>
            </a:r>
            <a:r>
              <a:rPr lang="ca-ES" sz="2000" dirty="0" err="1" smtClean="0"/>
              <a:t>drug</a:t>
            </a:r>
            <a:r>
              <a:rPr lang="ca-ES" sz="2000" dirty="0" smtClean="0"/>
              <a:t> </a:t>
            </a:r>
            <a:r>
              <a:rPr lang="ca-ES" sz="2000" dirty="0" err="1" smtClean="0"/>
              <a:t>targets</a:t>
            </a:r>
            <a:endParaRPr lang="ca-ES" sz="2000" dirty="0" smtClean="0"/>
          </a:p>
          <a:p>
            <a:pPr lvl="1"/>
            <a:r>
              <a:rPr lang="ca-ES" sz="2000" dirty="0" err="1" smtClean="0"/>
              <a:t>Understand</a:t>
            </a:r>
            <a:r>
              <a:rPr lang="ca-ES" sz="2000" dirty="0" smtClean="0"/>
              <a:t> how to </a:t>
            </a:r>
            <a:r>
              <a:rPr lang="ca-ES" sz="2000" dirty="0" err="1" smtClean="0"/>
              <a:t>therapeutically</a:t>
            </a:r>
            <a:r>
              <a:rPr lang="ca-ES" sz="2000" dirty="0" smtClean="0"/>
              <a:t> </a:t>
            </a:r>
            <a:r>
              <a:rPr lang="ca-ES" sz="2000" dirty="0" err="1" smtClean="0"/>
              <a:t>intervene</a:t>
            </a:r>
            <a:r>
              <a:rPr lang="ca-ES" sz="2000" dirty="0" smtClean="0"/>
              <a:t> in </a:t>
            </a:r>
            <a:r>
              <a:rPr lang="ca-ES" sz="2000" dirty="0" err="1" smtClean="0"/>
              <a:t>disease</a:t>
            </a:r>
            <a:r>
              <a:rPr lang="ca-ES" sz="2000" dirty="0" smtClean="0"/>
              <a:t> processes</a:t>
            </a:r>
          </a:p>
          <a:p>
            <a:pPr lvl="1"/>
            <a:r>
              <a:rPr lang="ca-ES" sz="2000" dirty="0" err="1" smtClean="0"/>
              <a:t>Conduct</a:t>
            </a:r>
            <a:r>
              <a:rPr lang="ca-ES" sz="2000" dirty="0" smtClean="0"/>
              <a:t> </a:t>
            </a:r>
            <a:r>
              <a:rPr lang="ca-ES" sz="2000" dirty="0" err="1" smtClean="0"/>
              <a:t>target</a:t>
            </a:r>
            <a:r>
              <a:rPr lang="ca-ES" sz="2000" dirty="0" smtClean="0"/>
              <a:t> </a:t>
            </a:r>
            <a:r>
              <a:rPr lang="ca-ES" sz="2000" dirty="0" err="1" smtClean="0"/>
              <a:t>literature</a:t>
            </a:r>
            <a:r>
              <a:rPr lang="ca-ES" sz="2000" dirty="0" smtClean="0"/>
              <a:t> </a:t>
            </a:r>
            <a:r>
              <a:rPr lang="ca-ES" sz="2000" dirty="0" err="1" smtClean="0"/>
              <a:t>searches</a:t>
            </a:r>
            <a:endParaRPr lang="ca-ES" sz="2000" dirty="0" smtClean="0"/>
          </a:p>
          <a:p>
            <a:pPr lvl="1"/>
            <a:r>
              <a:rPr lang="ca-ES" sz="2000" dirty="0" err="1" smtClean="0"/>
              <a:t>Integrate</a:t>
            </a:r>
            <a:r>
              <a:rPr lang="ca-ES" sz="2000" dirty="0" smtClean="0"/>
              <a:t> </a:t>
            </a:r>
            <a:r>
              <a:rPr lang="ca-ES" sz="2000" dirty="0" err="1" smtClean="0"/>
              <a:t>diverse</a:t>
            </a:r>
            <a:r>
              <a:rPr lang="ca-ES" sz="2000" dirty="0" smtClean="0"/>
              <a:t> </a:t>
            </a:r>
            <a:r>
              <a:rPr lang="ca-ES" sz="2000" dirty="0" err="1" smtClean="0"/>
              <a:t>biological</a:t>
            </a:r>
            <a:r>
              <a:rPr lang="ca-ES" sz="2000" dirty="0" smtClean="0"/>
              <a:t> </a:t>
            </a:r>
            <a:r>
              <a:rPr lang="ca-ES" sz="2000" dirty="0" err="1" smtClean="0"/>
              <a:t>information</a:t>
            </a:r>
            <a:endParaRPr lang="ca-ES" sz="2000" dirty="0" smtClean="0"/>
          </a:p>
          <a:p>
            <a:pPr lvl="1"/>
            <a:endParaRPr lang="en-US" sz="2000" dirty="0" smtClean="0"/>
          </a:p>
          <a:p>
            <a:endParaRPr lang="en-US" sz="2400" dirty="0"/>
          </a:p>
        </p:txBody>
      </p:sp>
    </p:spTree>
    <p:extLst>
      <p:ext uri="{BB962C8B-B14F-4D97-AF65-F5344CB8AC3E}">
        <p14:creationId xmlns:p14="http://schemas.microsoft.com/office/powerpoint/2010/main" val="201863602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ln/>
        </p:spPr>
        <p:txBody>
          <a:bodyPr rIns="116994">
            <a:noAutofit/>
          </a:bodyPr>
          <a:lstStyle/>
          <a:p>
            <a:pPr marL="40182"/>
            <a:r>
              <a:rPr lang="en-US" dirty="0" err="1"/>
              <a:t>Bonferroni</a:t>
            </a:r>
            <a:r>
              <a:rPr lang="en-US" dirty="0"/>
              <a:t> correction caveats</a:t>
            </a:r>
          </a:p>
        </p:txBody>
      </p:sp>
      <p:sp>
        <p:nvSpPr>
          <p:cNvPr id="3075" name="Rectangle 3"/>
          <p:cNvSpPr>
            <a:spLocks noGrp="1" noChangeArrowheads="1"/>
          </p:cNvSpPr>
          <p:nvPr>
            <p:ph idx="1"/>
          </p:nvPr>
        </p:nvSpPr>
        <p:spPr>
          <a:ln/>
        </p:spPr>
        <p:txBody>
          <a:bodyPr rIns="116994"/>
          <a:lstStyle/>
          <a:p>
            <a:r>
              <a:rPr lang="en-US" dirty="0" err="1"/>
              <a:t>Bonferroni</a:t>
            </a:r>
            <a:r>
              <a:rPr lang="en-US" dirty="0"/>
              <a:t> correction is very stringent and can “wash away” real </a:t>
            </a:r>
            <a:r>
              <a:rPr lang="en-US" dirty="0" smtClean="0"/>
              <a:t>enrichments leading to false negatives,</a:t>
            </a:r>
            <a:endParaRPr lang="en-US" dirty="0"/>
          </a:p>
          <a:p>
            <a:r>
              <a:rPr lang="en-US" dirty="0"/>
              <a:t>Often</a:t>
            </a:r>
            <a:r>
              <a:rPr lang="en-US" dirty="0" smtClean="0"/>
              <a:t> one is </a:t>
            </a:r>
            <a:r>
              <a:rPr lang="en-US" dirty="0"/>
              <a:t>willing to accept a less stringent condition, the “false discovery rate” (FDR), which leads to a gentler correction when there are real enrichments.</a:t>
            </a:r>
          </a:p>
        </p:txBody>
      </p:sp>
    </p:spTree>
    <p:extLst>
      <p:ext uri="{BB962C8B-B14F-4D97-AF65-F5344CB8AC3E}">
        <p14:creationId xmlns:p14="http://schemas.microsoft.com/office/powerpoint/2010/main" val="1679797733"/>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7586" y="381001"/>
            <a:ext cx="7768828" cy="533399"/>
          </a:xfrm>
          <a:ln/>
        </p:spPr>
        <p:txBody>
          <a:bodyPr rIns="116994">
            <a:noAutofit/>
          </a:bodyPr>
          <a:lstStyle/>
          <a:p>
            <a:pPr marL="40182"/>
            <a:r>
              <a:rPr lang="en-US" dirty="0"/>
              <a:t>False discovery rate (FDR)</a:t>
            </a:r>
          </a:p>
        </p:txBody>
      </p:sp>
      <p:sp>
        <p:nvSpPr>
          <p:cNvPr id="4099" name="Rectangle 3"/>
          <p:cNvSpPr>
            <a:spLocks noGrp="1" noChangeArrowheads="1"/>
          </p:cNvSpPr>
          <p:nvPr>
            <p:ph idx="1"/>
          </p:nvPr>
        </p:nvSpPr>
        <p:spPr>
          <a:xfrm>
            <a:off x="687586" y="1600200"/>
            <a:ext cx="7768828" cy="4417402"/>
          </a:xfrm>
          <a:ln/>
        </p:spPr>
        <p:txBody>
          <a:bodyPr rIns="116994">
            <a:noAutofit/>
          </a:bodyPr>
          <a:lstStyle/>
          <a:p>
            <a:r>
              <a:rPr lang="en-US" sz="2800" dirty="0"/>
              <a:t>FDR is </a:t>
            </a:r>
            <a:r>
              <a:rPr lang="en-US" sz="2800" i="1" dirty="0"/>
              <a:t>the expected </a:t>
            </a:r>
            <a:r>
              <a:rPr lang="en-US" sz="2800" b="1" i="1" dirty="0"/>
              <a:t>proportion</a:t>
            </a:r>
            <a:r>
              <a:rPr lang="en-US" sz="2800" i="1" dirty="0"/>
              <a:t> of the observed enrichments</a:t>
            </a:r>
            <a:r>
              <a:rPr lang="en-US" sz="2800" i="1" dirty="0" smtClean="0"/>
              <a:t> due </a:t>
            </a:r>
            <a:r>
              <a:rPr lang="en-US" sz="2800" i="1" dirty="0"/>
              <a:t>to random chance.</a:t>
            </a:r>
          </a:p>
          <a:p>
            <a:r>
              <a:rPr lang="en-US" sz="2800" dirty="0"/>
              <a:t>Compare to </a:t>
            </a:r>
            <a:r>
              <a:rPr lang="en-US" sz="2800" dirty="0" err="1"/>
              <a:t>Bonferroni</a:t>
            </a:r>
            <a:r>
              <a:rPr lang="en-US" sz="2800" dirty="0"/>
              <a:t> correction which is a bound on </a:t>
            </a:r>
            <a:r>
              <a:rPr lang="en-US" sz="2800" i="1" dirty="0"/>
              <a:t>the probability that </a:t>
            </a:r>
            <a:r>
              <a:rPr lang="en-US" sz="2800" b="1" i="1" dirty="0"/>
              <a:t>any one</a:t>
            </a:r>
            <a:r>
              <a:rPr lang="en-US" sz="2800" i="1" dirty="0"/>
              <a:t> of the observed enrichments</a:t>
            </a:r>
            <a:r>
              <a:rPr lang="en-US" sz="2800" i="1" dirty="0" smtClean="0"/>
              <a:t> could be </a:t>
            </a:r>
            <a:r>
              <a:rPr lang="en-US" sz="2800" i="1" dirty="0"/>
              <a:t>due to random chance.</a:t>
            </a:r>
          </a:p>
          <a:p>
            <a:r>
              <a:rPr lang="en-US" sz="2800" dirty="0" smtClean="0"/>
              <a:t>Typically FDR corrections are calculated using the </a:t>
            </a:r>
            <a:r>
              <a:rPr lang="en-US" sz="2800" dirty="0" err="1"/>
              <a:t>Benjamini</a:t>
            </a:r>
            <a:r>
              <a:rPr lang="en-US" sz="2800" dirty="0"/>
              <a:t>-</a:t>
            </a:r>
            <a:r>
              <a:rPr lang="en-US" sz="2800" dirty="0" smtClean="0"/>
              <a:t>Hochberg procedure.</a:t>
            </a:r>
          </a:p>
          <a:p>
            <a:r>
              <a:rPr lang="en-US" sz="2800" dirty="0"/>
              <a:t>FDR threshold is often called the “</a:t>
            </a:r>
            <a:r>
              <a:rPr lang="en-US" sz="2800" dirty="0" err="1"/>
              <a:t>q</a:t>
            </a:r>
            <a:r>
              <a:rPr lang="en-US" sz="2800" dirty="0"/>
              <a:t>-value”</a:t>
            </a:r>
          </a:p>
        </p:txBody>
      </p:sp>
    </p:spTree>
    <p:extLst>
      <p:ext uri="{BB962C8B-B14F-4D97-AF65-F5344CB8AC3E}">
        <p14:creationId xmlns:p14="http://schemas.microsoft.com/office/powerpoint/2010/main" val="2882073537"/>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t>Benjamini</a:t>
            </a:r>
            <a:r>
              <a:rPr lang="en-US" dirty="0" smtClean="0"/>
              <a:t>-Hochberg example I</a:t>
            </a:r>
            <a:endParaRPr lang="en-US" dirty="0"/>
          </a:p>
        </p:txBody>
      </p:sp>
      <p:sp>
        <p:nvSpPr>
          <p:cNvPr id="5" name="TextBox 4"/>
          <p:cNvSpPr txBox="1"/>
          <p:nvPr/>
        </p:nvSpPr>
        <p:spPr>
          <a:xfrm>
            <a:off x="1546172" y="1609527"/>
            <a:ext cx="1131592" cy="400110"/>
          </a:xfrm>
          <a:prstGeom prst="rect">
            <a:avLst/>
          </a:prstGeom>
          <a:noFill/>
        </p:spPr>
        <p:txBody>
          <a:bodyPr wrap="none" rtlCol="0">
            <a:spAutoFit/>
          </a:bodyPr>
          <a:lstStyle/>
          <a:p>
            <a:pPr algn="l"/>
            <a:r>
              <a:rPr lang="en-US" sz="2000" b="1" dirty="0" smtClean="0">
                <a:latin typeface="Calibri" panose="020F0502020204030204" pitchFamily="34" charset="0"/>
                <a:cs typeface="Calibri" panose="020F0502020204030204" pitchFamily="34" charset="0"/>
              </a:rPr>
              <a:t>Category</a:t>
            </a:r>
            <a:endParaRPr lang="en-US" sz="2000" b="1" dirty="0">
              <a:latin typeface="Calibri" panose="020F0502020204030204" pitchFamily="34" charset="0"/>
              <a:cs typeface="Calibri" panose="020F0502020204030204" pitchFamily="34" charset="0"/>
            </a:endParaRPr>
          </a:p>
        </p:txBody>
      </p:sp>
      <p:sp>
        <p:nvSpPr>
          <p:cNvPr id="7" name="TextBox 6"/>
          <p:cNvSpPr txBox="1"/>
          <p:nvPr/>
        </p:nvSpPr>
        <p:spPr>
          <a:xfrm>
            <a:off x="262030" y="1609527"/>
            <a:ext cx="716863" cy="400110"/>
          </a:xfrm>
          <a:prstGeom prst="rect">
            <a:avLst/>
          </a:prstGeom>
          <a:noFill/>
        </p:spPr>
        <p:txBody>
          <a:bodyPr wrap="none" rtlCol="0">
            <a:spAutoFit/>
          </a:bodyPr>
          <a:lstStyle/>
          <a:p>
            <a:pPr algn="l"/>
            <a:r>
              <a:rPr lang="en-US" sz="2000" b="1" dirty="0" smtClean="0">
                <a:latin typeface="Calibri" panose="020F0502020204030204" pitchFamily="34" charset="0"/>
                <a:cs typeface="Calibri" panose="020F0502020204030204" pitchFamily="34" charset="0"/>
              </a:rPr>
              <a:t>Rank</a:t>
            </a:r>
            <a:endParaRPr lang="en-US" sz="2000" b="1" dirty="0">
              <a:latin typeface="Calibri" panose="020F0502020204030204" pitchFamily="34" charset="0"/>
              <a:cs typeface="Calibri" panose="020F0502020204030204" pitchFamily="34" charset="0"/>
            </a:endParaRPr>
          </a:p>
        </p:txBody>
      </p:sp>
      <p:sp>
        <p:nvSpPr>
          <p:cNvPr id="9" name="TextBox 8"/>
          <p:cNvSpPr txBox="1"/>
          <p:nvPr/>
        </p:nvSpPr>
        <p:spPr>
          <a:xfrm>
            <a:off x="339238" y="1978859"/>
            <a:ext cx="646782" cy="3231654"/>
          </a:xfrm>
          <a:prstGeom prst="rect">
            <a:avLst/>
          </a:prstGeom>
          <a:noFill/>
        </p:spPr>
        <p:txBody>
          <a:bodyPr wrap="square" rtlCol="0">
            <a:spAutoFit/>
          </a:bodyPr>
          <a:lstStyle/>
          <a:p>
            <a:pPr algn="l"/>
            <a:r>
              <a:rPr lang="en-US" sz="2000" dirty="0" smtClean="0">
                <a:latin typeface="Calibri" panose="020F0502020204030204" pitchFamily="34" charset="0"/>
                <a:cs typeface="Calibri" panose="020F0502020204030204" pitchFamily="34" charset="0"/>
              </a:rPr>
              <a:t>1</a:t>
            </a:r>
          </a:p>
          <a:p>
            <a:pPr algn="l"/>
            <a:r>
              <a:rPr lang="en-US" sz="2000" dirty="0" smtClean="0">
                <a:latin typeface="Calibri" panose="020F0502020204030204" pitchFamily="34" charset="0"/>
                <a:cs typeface="Calibri" panose="020F0502020204030204" pitchFamily="34" charset="0"/>
              </a:rPr>
              <a:t>2</a:t>
            </a:r>
          </a:p>
          <a:p>
            <a:pPr algn="l"/>
            <a:r>
              <a:rPr lang="en-US" sz="2000" dirty="0" smtClean="0">
                <a:latin typeface="Calibri" panose="020F0502020204030204" pitchFamily="34" charset="0"/>
                <a:cs typeface="Calibri" panose="020F0502020204030204" pitchFamily="34" charset="0"/>
              </a:rPr>
              <a:t>3</a:t>
            </a:r>
          </a:p>
          <a:p>
            <a:pPr algn="l"/>
            <a:r>
              <a:rPr lang="en-US" sz="2000" dirty="0" smtClean="0">
                <a:latin typeface="Calibri" panose="020F0502020204030204" pitchFamily="34" charset="0"/>
                <a:cs typeface="Calibri" panose="020F0502020204030204" pitchFamily="34" charset="0"/>
              </a:rPr>
              <a:t>4</a:t>
            </a:r>
          </a:p>
          <a:p>
            <a:pPr algn="l"/>
            <a:r>
              <a:rPr lang="en-US" sz="2000" dirty="0" smtClean="0">
                <a:latin typeface="Calibri" panose="020F0502020204030204" pitchFamily="34" charset="0"/>
                <a:cs typeface="Calibri" panose="020F0502020204030204" pitchFamily="34" charset="0"/>
              </a:rPr>
              <a:t>5</a:t>
            </a:r>
          </a:p>
          <a:p>
            <a:pPr algn="l"/>
            <a:r>
              <a:rPr lang="en-US" sz="2000" dirty="0" smtClean="0">
                <a:latin typeface="Calibri" panose="020F0502020204030204" pitchFamily="34" charset="0"/>
                <a:cs typeface="Calibri" panose="020F0502020204030204" pitchFamily="34" charset="0"/>
              </a:rPr>
              <a:t>…</a:t>
            </a:r>
          </a:p>
          <a:p>
            <a:pPr algn="l"/>
            <a:endParaRPr lang="en-US" sz="2000" dirty="0" smtClean="0">
              <a:latin typeface="Calibri" panose="020F0502020204030204" pitchFamily="34" charset="0"/>
              <a:cs typeface="Calibri" panose="020F0502020204030204" pitchFamily="34" charset="0"/>
            </a:endParaRPr>
          </a:p>
          <a:p>
            <a:pPr algn="l"/>
            <a:r>
              <a:rPr lang="en-US" sz="2000" dirty="0" smtClean="0">
                <a:latin typeface="Calibri" panose="020F0502020204030204" pitchFamily="34" charset="0"/>
                <a:cs typeface="Calibri" panose="020F0502020204030204" pitchFamily="34" charset="0"/>
              </a:rPr>
              <a:t>52</a:t>
            </a:r>
          </a:p>
          <a:p>
            <a:pPr algn="l"/>
            <a:r>
              <a:rPr lang="en-US" sz="2000" dirty="0" smtClean="0">
                <a:latin typeface="Calibri" panose="020F0502020204030204" pitchFamily="34" charset="0"/>
                <a:cs typeface="Calibri" panose="020F0502020204030204" pitchFamily="34" charset="0"/>
              </a:rPr>
              <a:t>53</a:t>
            </a:r>
          </a:p>
          <a:p>
            <a:pPr algn="l"/>
            <a:endParaRPr lang="en-US" sz="2000" dirty="0">
              <a:latin typeface="Calibri" panose="020F0502020204030204" pitchFamily="34" charset="0"/>
              <a:cs typeface="Calibri" panose="020F0502020204030204" pitchFamily="34" charset="0"/>
            </a:endParaRPr>
          </a:p>
        </p:txBody>
      </p:sp>
      <p:sp>
        <p:nvSpPr>
          <p:cNvPr id="11" name="TextBox 10"/>
          <p:cNvSpPr txBox="1"/>
          <p:nvPr/>
        </p:nvSpPr>
        <p:spPr>
          <a:xfrm>
            <a:off x="1036415" y="1978859"/>
            <a:ext cx="2728190" cy="3785652"/>
          </a:xfrm>
          <a:prstGeom prst="rect">
            <a:avLst/>
          </a:prstGeom>
          <a:noFill/>
        </p:spPr>
        <p:txBody>
          <a:bodyPr wrap="square" rtlCol="0">
            <a:spAutoFit/>
          </a:bodyPr>
          <a:lstStyle/>
          <a:p>
            <a:pPr algn="l"/>
            <a:r>
              <a:rPr lang="en-US" sz="2000" i="1" dirty="0" smtClean="0">
                <a:latin typeface="Calibri" panose="020F0502020204030204" pitchFamily="34" charset="0"/>
                <a:cs typeface="Calibri" panose="020F0502020204030204" pitchFamily="34" charset="0"/>
              </a:rPr>
              <a:t>Transcriptional regulation</a:t>
            </a:r>
          </a:p>
          <a:p>
            <a:pPr algn="l"/>
            <a:r>
              <a:rPr lang="en-US" sz="2000" i="1" dirty="0" smtClean="0">
                <a:latin typeface="Calibri" panose="020F0502020204030204" pitchFamily="34" charset="0"/>
                <a:cs typeface="Calibri" panose="020F0502020204030204" pitchFamily="34" charset="0"/>
              </a:rPr>
              <a:t>Transcription factor</a:t>
            </a:r>
          </a:p>
          <a:p>
            <a:pPr algn="l"/>
            <a:r>
              <a:rPr lang="en-US" sz="2000" i="1" dirty="0" smtClean="0">
                <a:latin typeface="Calibri" panose="020F0502020204030204" pitchFamily="34" charset="0"/>
                <a:cs typeface="Calibri" panose="020F0502020204030204" pitchFamily="34" charset="0"/>
              </a:rPr>
              <a:t>Initiation of transcription</a:t>
            </a:r>
          </a:p>
          <a:p>
            <a:pPr algn="l"/>
            <a:r>
              <a:rPr lang="en-US" sz="2000" i="1" dirty="0">
                <a:latin typeface="Calibri" panose="020F0502020204030204" pitchFamily="34" charset="0"/>
                <a:cs typeface="Calibri" panose="020F0502020204030204" pitchFamily="34" charset="0"/>
              </a:rPr>
              <a:t>Nuclear localization</a:t>
            </a:r>
          </a:p>
          <a:p>
            <a:pPr algn="l"/>
            <a:r>
              <a:rPr lang="en-US" sz="2000" i="1" dirty="0" smtClean="0">
                <a:latin typeface="Calibri" panose="020F0502020204030204" pitchFamily="34" charset="0"/>
                <a:cs typeface="Calibri" panose="020F0502020204030204" pitchFamily="34" charset="0"/>
              </a:rPr>
              <a:t>Chromatin modification</a:t>
            </a:r>
          </a:p>
          <a:p>
            <a:pPr algn="l"/>
            <a:r>
              <a:rPr lang="en-US" sz="2000" i="1" dirty="0" smtClean="0">
                <a:latin typeface="Calibri" panose="020F0502020204030204" pitchFamily="34" charset="0"/>
                <a:cs typeface="Calibri" panose="020F0502020204030204" pitchFamily="34" charset="0"/>
              </a:rPr>
              <a:t>…</a:t>
            </a:r>
          </a:p>
          <a:p>
            <a:pPr algn="l"/>
            <a:r>
              <a:rPr lang="en-US" sz="2000" i="1" dirty="0" smtClean="0">
                <a:latin typeface="Calibri" panose="020F0502020204030204" pitchFamily="34" charset="0"/>
                <a:cs typeface="Calibri" panose="020F0502020204030204" pitchFamily="34" charset="0"/>
              </a:rPr>
              <a:t>Cytoplasmic localization</a:t>
            </a:r>
          </a:p>
          <a:p>
            <a:pPr algn="l"/>
            <a:r>
              <a:rPr lang="en-US" sz="2000" i="1" dirty="0" smtClean="0">
                <a:latin typeface="Calibri" panose="020F0502020204030204" pitchFamily="34" charset="0"/>
                <a:cs typeface="Calibri" panose="020F0502020204030204" pitchFamily="34" charset="0"/>
              </a:rPr>
              <a:t>Translation</a:t>
            </a:r>
          </a:p>
          <a:p>
            <a:pPr algn="l"/>
            <a:endParaRPr lang="en-US" sz="2000" i="1" dirty="0" smtClean="0">
              <a:latin typeface="Calibri" panose="020F0502020204030204" pitchFamily="34" charset="0"/>
              <a:cs typeface="Calibri" panose="020F0502020204030204" pitchFamily="34" charset="0"/>
            </a:endParaRPr>
          </a:p>
          <a:p>
            <a:pPr algn="l"/>
            <a:endParaRPr lang="en-US" sz="2000" i="1" dirty="0">
              <a:latin typeface="Calibri" panose="020F0502020204030204" pitchFamily="34" charset="0"/>
              <a:cs typeface="Calibri" panose="020F0502020204030204" pitchFamily="34" charset="0"/>
            </a:endParaRPr>
          </a:p>
        </p:txBody>
      </p:sp>
      <p:sp>
        <p:nvSpPr>
          <p:cNvPr id="20" name="TextBox 19"/>
          <p:cNvSpPr txBox="1"/>
          <p:nvPr/>
        </p:nvSpPr>
        <p:spPr>
          <a:xfrm>
            <a:off x="3837404" y="2000219"/>
            <a:ext cx="1670223" cy="3231654"/>
          </a:xfrm>
          <a:prstGeom prst="rect">
            <a:avLst/>
          </a:prstGeom>
          <a:noFill/>
        </p:spPr>
        <p:txBody>
          <a:bodyPr wrap="square" rtlCol="0">
            <a:spAutoFit/>
          </a:bodyPr>
          <a:lstStyle/>
          <a:p>
            <a:pPr algn="l"/>
            <a:r>
              <a:rPr lang="en-US" sz="2000" dirty="0" smtClean="0">
                <a:solidFill>
                  <a:srgbClr val="0000FF"/>
                </a:solidFill>
                <a:latin typeface="Calibri" panose="020F0502020204030204" pitchFamily="34" charset="0"/>
                <a:cs typeface="Calibri" panose="020F0502020204030204" pitchFamily="34" charset="0"/>
              </a:rPr>
              <a:t>0.001</a:t>
            </a:r>
          </a:p>
          <a:p>
            <a:pPr algn="l"/>
            <a:r>
              <a:rPr lang="en-US" sz="2000" dirty="0" smtClean="0">
                <a:solidFill>
                  <a:srgbClr val="0000FF"/>
                </a:solidFill>
                <a:latin typeface="Calibri" panose="020F0502020204030204" pitchFamily="34" charset="0"/>
                <a:cs typeface="Calibri" panose="020F0502020204030204" pitchFamily="34" charset="0"/>
              </a:rPr>
              <a:t>0.002</a:t>
            </a:r>
          </a:p>
          <a:p>
            <a:pPr algn="l"/>
            <a:r>
              <a:rPr lang="en-US" sz="2000" dirty="0" smtClean="0">
                <a:solidFill>
                  <a:srgbClr val="0000FF"/>
                </a:solidFill>
                <a:latin typeface="Calibri" panose="020F0502020204030204" pitchFamily="34" charset="0"/>
                <a:cs typeface="Calibri" panose="020F0502020204030204" pitchFamily="34" charset="0"/>
              </a:rPr>
              <a:t>0.003</a:t>
            </a:r>
          </a:p>
          <a:p>
            <a:pPr algn="l"/>
            <a:r>
              <a:rPr lang="en-US" sz="2000" dirty="0" smtClean="0">
                <a:solidFill>
                  <a:srgbClr val="0000FF"/>
                </a:solidFill>
                <a:latin typeface="Calibri" panose="020F0502020204030204" pitchFamily="34" charset="0"/>
                <a:cs typeface="Calibri" panose="020F0502020204030204" pitchFamily="34" charset="0"/>
              </a:rPr>
              <a:t>0.0031</a:t>
            </a:r>
          </a:p>
          <a:p>
            <a:pPr algn="l"/>
            <a:r>
              <a:rPr lang="en-US" sz="2000" dirty="0" smtClean="0">
                <a:solidFill>
                  <a:srgbClr val="0000FF"/>
                </a:solidFill>
                <a:latin typeface="Calibri" panose="020F0502020204030204" pitchFamily="34" charset="0"/>
                <a:cs typeface="Calibri" panose="020F0502020204030204" pitchFamily="34" charset="0"/>
              </a:rPr>
              <a:t>0.005</a:t>
            </a:r>
          </a:p>
          <a:p>
            <a:pPr algn="l"/>
            <a:r>
              <a:rPr lang="en-US" sz="2000" dirty="0" smtClean="0">
                <a:solidFill>
                  <a:srgbClr val="0000FF"/>
                </a:solidFill>
                <a:latin typeface="Calibri" panose="020F0502020204030204" pitchFamily="34" charset="0"/>
                <a:cs typeface="Calibri" panose="020F0502020204030204" pitchFamily="34" charset="0"/>
              </a:rPr>
              <a:t>…</a:t>
            </a:r>
          </a:p>
          <a:p>
            <a:pPr algn="l"/>
            <a:endParaRPr lang="en-US" sz="2000" dirty="0">
              <a:solidFill>
                <a:srgbClr val="0000FF"/>
              </a:solidFill>
              <a:latin typeface="Calibri" panose="020F0502020204030204" pitchFamily="34" charset="0"/>
              <a:cs typeface="Calibri" panose="020F0502020204030204" pitchFamily="34" charset="0"/>
            </a:endParaRPr>
          </a:p>
          <a:p>
            <a:pPr algn="l"/>
            <a:r>
              <a:rPr lang="en-US" sz="2000" dirty="0" smtClean="0">
                <a:solidFill>
                  <a:srgbClr val="0000FF"/>
                </a:solidFill>
                <a:latin typeface="Calibri" panose="020F0502020204030204" pitchFamily="34" charset="0"/>
                <a:cs typeface="Calibri" panose="020F0502020204030204" pitchFamily="34" charset="0"/>
              </a:rPr>
              <a:t>0.97</a:t>
            </a:r>
          </a:p>
          <a:p>
            <a:pPr algn="l"/>
            <a:r>
              <a:rPr lang="en-US" sz="2000" dirty="0" smtClean="0">
                <a:solidFill>
                  <a:srgbClr val="0000FF"/>
                </a:solidFill>
                <a:latin typeface="Calibri" panose="020F0502020204030204" pitchFamily="34" charset="0"/>
                <a:cs typeface="Calibri" panose="020F0502020204030204" pitchFamily="34" charset="0"/>
              </a:rPr>
              <a:t>0.99</a:t>
            </a:r>
          </a:p>
          <a:p>
            <a:pPr algn="l"/>
            <a:endParaRPr lang="en-US" sz="2000" dirty="0">
              <a:solidFill>
                <a:srgbClr val="0000FF"/>
              </a:solidFill>
              <a:latin typeface="Calibri" panose="020F0502020204030204" pitchFamily="34" charset="0"/>
              <a:cs typeface="Calibri" panose="020F0502020204030204" pitchFamily="34" charset="0"/>
            </a:endParaRPr>
          </a:p>
        </p:txBody>
      </p:sp>
      <p:sp>
        <p:nvSpPr>
          <p:cNvPr id="14" name="TextBox 13"/>
          <p:cNvSpPr txBox="1"/>
          <p:nvPr/>
        </p:nvSpPr>
        <p:spPr>
          <a:xfrm>
            <a:off x="1770717" y="5672178"/>
            <a:ext cx="4827155" cy="400110"/>
          </a:xfrm>
          <a:prstGeom prst="rect">
            <a:avLst/>
          </a:prstGeom>
          <a:noFill/>
        </p:spPr>
        <p:txBody>
          <a:bodyPr wrap="none" rtlCol="0">
            <a:spAutoFit/>
          </a:bodyPr>
          <a:lstStyle/>
          <a:p>
            <a:pPr algn="l"/>
            <a:r>
              <a:rPr lang="en-US" sz="2000" b="1" dirty="0" smtClean="0">
                <a:solidFill>
                  <a:srgbClr val="0000FF"/>
                </a:solidFill>
                <a:latin typeface="Calibri" panose="020F0502020204030204" pitchFamily="34" charset="0"/>
                <a:cs typeface="Calibri" panose="020F0502020204030204" pitchFamily="34" charset="0"/>
              </a:rPr>
              <a:t>Sort P-values of all tests in decreasing order</a:t>
            </a:r>
            <a:endParaRPr lang="en-US" sz="2000" b="1" dirty="0">
              <a:solidFill>
                <a:srgbClr val="0000FF"/>
              </a:solidFill>
              <a:latin typeface="Calibri" panose="020F0502020204030204" pitchFamily="34" charset="0"/>
              <a:cs typeface="Calibri" panose="020F0502020204030204" pitchFamily="34" charset="0"/>
            </a:endParaRPr>
          </a:p>
        </p:txBody>
      </p:sp>
      <p:sp>
        <p:nvSpPr>
          <p:cNvPr id="15" name="TextBox 14"/>
          <p:cNvSpPr txBox="1"/>
          <p:nvPr/>
        </p:nvSpPr>
        <p:spPr>
          <a:xfrm>
            <a:off x="3589577" y="1442407"/>
            <a:ext cx="1249060" cy="707886"/>
          </a:xfrm>
          <a:prstGeom prst="rect">
            <a:avLst/>
          </a:prstGeom>
          <a:noFill/>
        </p:spPr>
        <p:txBody>
          <a:bodyPr wrap="none" rtlCol="0">
            <a:spAutoFit/>
          </a:bodyPr>
          <a:lstStyle/>
          <a:p>
            <a:pPr algn="l"/>
            <a:r>
              <a:rPr lang="en-US" sz="2000" b="1" dirty="0" smtClean="0">
                <a:latin typeface="Calibri" panose="020F0502020204030204" pitchFamily="34" charset="0"/>
                <a:cs typeface="Calibri" panose="020F0502020204030204" pitchFamily="34" charset="0"/>
              </a:rPr>
              <a:t>(Nominal)</a:t>
            </a:r>
          </a:p>
          <a:p>
            <a:pPr algn="l"/>
            <a:r>
              <a:rPr lang="en-US" sz="2000" b="1" dirty="0" smtClean="0">
                <a:latin typeface="Calibri" panose="020F0502020204030204" pitchFamily="34" charset="0"/>
                <a:cs typeface="Calibri" panose="020F0502020204030204" pitchFamily="34" charset="0"/>
              </a:rPr>
              <a:t>P-value</a:t>
            </a:r>
            <a:endParaRPr lang="en-US" sz="2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8338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t>Benjamini</a:t>
            </a:r>
            <a:r>
              <a:rPr lang="en-US" dirty="0" smtClean="0"/>
              <a:t>-Hochberg example II</a:t>
            </a:r>
            <a:endParaRPr lang="en-US" dirty="0"/>
          </a:p>
        </p:txBody>
      </p:sp>
      <p:sp>
        <p:nvSpPr>
          <p:cNvPr id="4" name="TextBox 3"/>
          <p:cNvSpPr txBox="1"/>
          <p:nvPr/>
        </p:nvSpPr>
        <p:spPr>
          <a:xfrm>
            <a:off x="3642301" y="1442407"/>
            <a:ext cx="1184940" cy="646331"/>
          </a:xfrm>
          <a:prstGeom prst="rect">
            <a:avLst/>
          </a:prstGeom>
          <a:noFill/>
        </p:spPr>
        <p:txBody>
          <a:bodyPr wrap="none" rtlCol="0">
            <a:spAutoFit/>
          </a:bodyPr>
          <a:lstStyle/>
          <a:p>
            <a:pPr algn="l"/>
            <a:r>
              <a:rPr lang="en-US" sz="1800" b="1" dirty="0" smtClean="0">
                <a:latin typeface="+mn-lt"/>
              </a:rPr>
              <a:t>(Nominal)</a:t>
            </a:r>
          </a:p>
          <a:p>
            <a:pPr algn="l"/>
            <a:r>
              <a:rPr lang="en-US" sz="1800" b="1" dirty="0" smtClean="0">
                <a:latin typeface="+mn-lt"/>
              </a:rPr>
              <a:t>P-value</a:t>
            </a:r>
            <a:endParaRPr lang="en-US" sz="1800" b="1" dirty="0">
              <a:latin typeface="+mn-lt"/>
            </a:endParaRPr>
          </a:p>
        </p:txBody>
      </p:sp>
      <p:sp>
        <p:nvSpPr>
          <p:cNvPr id="5" name="TextBox 4"/>
          <p:cNvSpPr txBox="1"/>
          <p:nvPr/>
        </p:nvSpPr>
        <p:spPr>
          <a:xfrm>
            <a:off x="1590030" y="1609527"/>
            <a:ext cx="1032911" cy="369332"/>
          </a:xfrm>
          <a:prstGeom prst="rect">
            <a:avLst/>
          </a:prstGeom>
          <a:noFill/>
        </p:spPr>
        <p:txBody>
          <a:bodyPr wrap="none" rtlCol="0">
            <a:spAutoFit/>
          </a:bodyPr>
          <a:lstStyle/>
          <a:p>
            <a:pPr algn="l"/>
            <a:r>
              <a:rPr lang="en-US" sz="1800" b="1" dirty="0" smtClean="0">
                <a:latin typeface="+mn-lt"/>
              </a:rPr>
              <a:t>Category</a:t>
            </a:r>
            <a:endParaRPr lang="en-US" sz="1800" b="1" dirty="0">
              <a:latin typeface="+mn-lt"/>
            </a:endParaRPr>
          </a:p>
        </p:txBody>
      </p:sp>
      <p:sp>
        <p:nvSpPr>
          <p:cNvPr id="6" name="TextBox 5"/>
          <p:cNvSpPr txBox="1"/>
          <p:nvPr/>
        </p:nvSpPr>
        <p:spPr>
          <a:xfrm>
            <a:off x="4970789" y="1609527"/>
            <a:ext cx="1796517" cy="369332"/>
          </a:xfrm>
          <a:prstGeom prst="rect">
            <a:avLst/>
          </a:prstGeom>
          <a:noFill/>
        </p:spPr>
        <p:txBody>
          <a:bodyPr wrap="none" rtlCol="0">
            <a:spAutoFit/>
          </a:bodyPr>
          <a:lstStyle/>
          <a:p>
            <a:pPr algn="l"/>
            <a:r>
              <a:rPr lang="en-US" sz="1800" b="1" dirty="0" smtClean="0">
                <a:latin typeface="+mn-lt"/>
              </a:rPr>
              <a:t>Adjusted P-value</a:t>
            </a:r>
            <a:endParaRPr lang="en-US" sz="1800" b="1" dirty="0">
              <a:latin typeface="+mn-lt"/>
            </a:endParaRPr>
          </a:p>
        </p:txBody>
      </p:sp>
      <p:sp>
        <p:nvSpPr>
          <p:cNvPr id="7" name="TextBox 6"/>
          <p:cNvSpPr txBox="1"/>
          <p:nvPr/>
        </p:nvSpPr>
        <p:spPr>
          <a:xfrm>
            <a:off x="288843" y="1609527"/>
            <a:ext cx="662361" cy="369332"/>
          </a:xfrm>
          <a:prstGeom prst="rect">
            <a:avLst/>
          </a:prstGeom>
          <a:noFill/>
        </p:spPr>
        <p:txBody>
          <a:bodyPr wrap="none" rtlCol="0">
            <a:spAutoFit/>
          </a:bodyPr>
          <a:lstStyle/>
          <a:p>
            <a:pPr algn="l"/>
            <a:r>
              <a:rPr lang="en-US" sz="1800" b="1" dirty="0" smtClean="0">
                <a:latin typeface="+mn-lt"/>
              </a:rPr>
              <a:t>Rank</a:t>
            </a:r>
            <a:endParaRPr lang="en-US" sz="1800" b="1" dirty="0">
              <a:latin typeface="+mn-lt"/>
            </a:endParaRPr>
          </a:p>
        </p:txBody>
      </p:sp>
      <p:sp>
        <p:nvSpPr>
          <p:cNvPr id="9" name="TextBox 8"/>
          <p:cNvSpPr txBox="1"/>
          <p:nvPr/>
        </p:nvSpPr>
        <p:spPr>
          <a:xfrm>
            <a:off x="339238" y="1978859"/>
            <a:ext cx="646782" cy="2862322"/>
          </a:xfrm>
          <a:prstGeom prst="rect">
            <a:avLst/>
          </a:prstGeom>
          <a:noFill/>
        </p:spPr>
        <p:txBody>
          <a:bodyPr wrap="square" rtlCol="0">
            <a:spAutoFit/>
          </a:bodyPr>
          <a:lstStyle/>
          <a:p>
            <a:pPr algn="l"/>
            <a:r>
              <a:rPr lang="en-US" sz="1800" dirty="0" smtClean="0">
                <a:latin typeface="+mn-lt"/>
              </a:rPr>
              <a:t>1</a:t>
            </a:r>
          </a:p>
          <a:p>
            <a:pPr algn="l"/>
            <a:r>
              <a:rPr lang="en-US" sz="1800" dirty="0" smtClean="0">
                <a:latin typeface="+mn-lt"/>
              </a:rPr>
              <a:t>2</a:t>
            </a:r>
          </a:p>
          <a:p>
            <a:pPr algn="l"/>
            <a:r>
              <a:rPr lang="en-US" sz="1800" dirty="0" smtClean="0">
                <a:latin typeface="+mn-lt"/>
              </a:rPr>
              <a:t>3</a:t>
            </a:r>
          </a:p>
          <a:p>
            <a:pPr algn="l"/>
            <a:r>
              <a:rPr lang="en-US" sz="1800" dirty="0" smtClean="0">
                <a:latin typeface="+mn-lt"/>
              </a:rPr>
              <a:t>4</a:t>
            </a:r>
          </a:p>
          <a:p>
            <a:pPr algn="l"/>
            <a:r>
              <a:rPr lang="en-US" sz="1800" dirty="0" smtClean="0">
                <a:latin typeface="+mn-lt"/>
              </a:rPr>
              <a:t>5</a:t>
            </a:r>
          </a:p>
          <a:p>
            <a:pPr algn="l"/>
            <a:r>
              <a:rPr lang="en-US" sz="1800" dirty="0" smtClean="0">
                <a:latin typeface="+mn-lt"/>
              </a:rPr>
              <a:t>…</a:t>
            </a:r>
          </a:p>
          <a:p>
            <a:pPr algn="l"/>
            <a:endParaRPr lang="en-US" sz="1800" dirty="0" smtClean="0">
              <a:latin typeface="+mn-lt"/>
            </a:endParaRPr>
          </a:p>
          <a:p>
            <a:pPr algn="l"/>
            <a:r>
              <a:rPr lang="en-US" sz="1800" dirty="0" smtClean="0">
                <a:latin typeface="+mn-lt"/>
              </a:rPr>
              <a:t>52</a:t>
            </a:r>
          </a:p>
          <a:p>
            <a:pPr algn="l"/>
            <a:r>
              <a:rPr lang="en-US" sz="1800" dirty="0" smtClean="0">
                <a:latin typeface="+mn-lt"/>
              </a:rPr>
              <a:t>53</a:t>
            </a:r>
          </a:p>
          <a:p>
            <a:pPr algn="l"/>
            <a:endParaRPr lang="en-US" sz="1800" dirty="0">
              <a:latin typeface="+mn-lt"/>
            </a:endParaRPr>
          </a:p>
        </p:txBody>
      </p:sp>
      <p:sp>
        <p:nvSpPr>
          <p:cNvPr id="11" name="TextBox 10"/>
          <p:cNvSpPr txBox="1"/>
          <p:nvPr/>
        </p:nvSpPr>
        <p:spPr>
          <a:xfrm>
            <a:off x="1036415" y="1978859"/>
            <a:ext cx="2728190" cy="3139321"/>
          </a:xfrm>
          <a:prstGeom prst="rect">
            <a:avLst/>
          </a:prstGeom>
          <a:noFill/>
        </p:spPr>
        <p:txBody>
          <a:bodyPr wrap="square" rtlCol="0">
            <a:spAutoFit/>
          </a:bodyPr>
          <a:lstStyle/>
          <a:p>
            <a:pPr algn="l"/>
            <a:r>
              <a:rPr lang="en-US" sz="1800" i="1" dirty="0" smtClean="0">
                <a:latin typeface="+mn-lt"/>
              </a:rPr>
              <a:t>Transcriptional regulation</a:t>
            </a:r>
          </a:p>
          <a:p>
            <a:pPr algn="l"/>
            <a:r>
              <a:rPr lang="en-US" sz="1800" i="1" dirty="0" smtClean="0">
                <a:latin typeface="+mn-lt"/>
              </a:rPr>
              <a:t>Transcription factor</a:t>
            </a:r>
          </a:p>
          <a:p>
            <a:pPr algn="l"/>
            <a:r>
              <a:rPr lang="en-US" sz="1800" i="1" dirty="0" smtClean="0">
                <a:latin typeface="+mn-lt"/>
              </a:rPr>
              <a:t>Initiation of transcription</a:t>
            </a:r>
          </a:p>
          <a:p>
            <a:pPr algn="l"/>
            <a:r>
              <a:rPr lang="en-US" sz="1800" i="1" dirty="0">
                <a:latin typeface="+mn-lt"/>
              </a:rPr>
              <a:t>Nuclear localization</a:t>
            </a:r>
          </a:p>
          <a:p>
            <a:pPr algn="l"/>
            <a:r>
              <a:rPr lang="en-US" sz="1800" i="1" dirty="0" smtClean="0">
                <a:latin typeface="+mn-lt"/>
              </a:rPr>
              <a:t>Chromatin modification</a:t>
            </a:r>
          </a:p>
          <a:p>
            <a:pPr algn="l"/>
            <a:r>
              <a:rPr lang="en-US" sz="1800" i="1" dirty="0" smtClean="0">
                <a:latin typeface="+mn-lt"/>
              </a:rPr>
              <a:t>…</a:t>
            </a:r>
          </a:p>
          <a:p>
            <a:pPr algn="l"/>
            <a:endParaRPr lang="en-US" sz="1800" i="1" dirty="0" smtClean="0">
              <a:latin typeface="+mn-lt"/>
            </a:endParaRPr>
          </a:p>
          <a:p>
            <a:pPr algn="l"/>
            <a:r>
              <a:rPr lang="en-US" sz="1800" i="1" dirty="0" err="1" smtClean="0">
                <a:latin typeface="+mn-lt"/>
              </a:rPr>
              <a:t>Cytoplasmic</a:t>
            </a:r>
            <a:r>
              <a:rPr lang="en-US" sz="1800" i="1" dirty="0" smtClean="0">
                <a:latin typeface="+mn-lt"/>
              </a:rPr>
              <a:t> localization</a:t>
            </a:r>
          </a:p>
          <a:p>
            <a:pPr algn="l"/>
            <a:r>
              <a:rPr lang="en-US" sz="1800" i="1" dirty="0" smtClean="0">
                <a:latin typeface="+mn-lt"/>
              </a:rPr>
              <a:t>Translation</a:t>
            </a:r>
          </a:p>
          <a:p>
            <a:pPr algn="l"/>
            <a:endParaRPr lang="en-US" sz="1800" i="1" dirty="0" smtClean="0">
              <a:latin typeface="+mn-lt"/>
            </a:endParaRPr>
          </a:p>
          <a:p>
            <a:pPr algn="l"/>
            <a:endParaRPr lang="en-US" sz="1800" i="1" dirty="0">
              <a:latin typeface="+mn-lt"/>
            </a:endParaRPr>
          </a:p>
        </p:txBody>
      </p:sp>
      <p:sp>
        <p:nvSpPr>
          <p:cNvPr id="12" name="TextBox 11"/>
          <p:cNvSpPr txBox="1"/>
          <p:nvPr/>
        </p:nvSpPr>
        <p:spPr>
          <a:xfrm>
            <a:off x="5026437" y="2000219"/>
            <a:ext cx="2603215" cy="2862322"/>
          </a:xfrm>
          <a:prstGeom prst="rect">
            <a:avLst/>
          </a:prstGeom>
          <a:noFill/>
        </p:spPr>
        <p:txBody>
          <a:bodyPr wrap="square" rtlCol="0">
            <a:spAutoFit/>
          </a:bodyPr>
          <a:lstStyle/>
          <a:p>
            <a:pPr algn="l"/>
            <a:r>
              <a:rPr lang="en-US" sz="1800" dirty="0" smtClean="0">
                <a:solidFill>
                  <a:srgbClr val="0000FF"/>
                </a:solidFill>
                <a:latin typeface="+mn-lt"/>
              </a:rPr>
              <a:t>0.001   x 53/1   = 0.053</a:t>
            </a:r>
          </a:p>
          <a:p>
            <a:pPr algn="l"/>
            <a:r>
              <a:rPr lang="en-US" sz="1800" dirty="0" smtClean="0">
                <a:solidFill>
                  <a:srgbClr val="0000FF"/>
                </a:solidFill>
                <a:latin typeface="+mn-lt"/>
              </a:rPr>
              <a:t>0.002   x 53/2   = 0.053</a:t>
            </a:r>
          </a:p>
          <a:p>
            <a:pPr algn="l"/>
            <a:r>
              <a:rPr lang="en-US" sz="1800" dirty="0" smtClean="0">
                <a:solidFill>
                  <a:srgbClr val="0000FF"/>
                </a:solidFill>
                <a:latin typeface="+mn-lt"/>
              </a:rPr>
              <a:t>0.003   x 53/3   = 0.053</a:t>
            </a:r>
          </a:p>
          <a:p>
            <a:pPr algn="l"/>
            <a:r>
              <a:rPr lang="en-US" sz="1800" dirty="0" smtClean="0">
                <a:solidFill>
                  <a:srgbClr val="0000FF"/>
                </a:solidFill>
                <a:latin typeface="+mn-lt"/>
              </a:rPr>
              <a:t>0.0031 x 53/4   =</a:t>
            </a:r>
            <a:r>
              <a:rPr lang="en-US" sz="1800" dirty="0">
                <a:solidFill>
                  <a:srgbClr val="0000FF"/>
                </a:solidFill>
                <a:latin typeface="+mn-lt"/>
              </a:rPr>
              <a:t> </a:t>
            </a:r>
            <a:r>
              <a:rPr lang="en-US" sz="1800" dirty="0" smtClean="0">
                <a:solidFill>
                  <a:srgbClr val="0000FF"/>
                </a:solidFill>
                <a:latin typeface="+mn-lt"/>
              </a:rPr>
              <a:t>0.040</a:t>
            </a:r>
          </a:p>
          <a:p>
            <a:pPr algn="l"/>
            <a:r>
              <a:rPr lang="en-US" sz="1800" dirty="0" smtClean="0">
                <a:solidFill>
                  <a:srgbClr val="0000FF"/>
                </a:solidFill>
                <a:latin typeface="+mn-lt"/>
              </a:rPr>
              <a:t>0.005   x 53/5   = 0.053</a:t>
            </a:r>
          </a:p>
          <a:p>
            <a:pPr algn="l"/>
            <a:r>
              <a:rPr lang="en-US" sz="1800" dirty="0" smtClean="0">
                <a:solidFill>
                  <a:srgbClr val="0000FF"/>
                </a:solidFill>
                <a:latin typeface="+mn-lt"/>
              </a:rPr>
              <a:t>…</a:t>
            </a:r>
          </a:p>
          <a:p>
            <a:pPr algn="l"/>
            <a:endParaRPr lang="en-US" sz="1800" dirty="0" smtClean="0">
              <a:solidFill>
                <a:srgbClr val="0000FF"/>
              </a:solidFill>
              <a:latin typeface="+mn-lt"/>
            </a:endParaRPr>
          </a:p>
          <a:p>
            <a:pPr algn="l"/>
            <a:r>
              <a:rPr lang="en-US" sz="1800" dirty="0" smtClean="0">
                <a:solidFill>
                  <a:srgbClr val="0000FF"/>
                </a:solidFill>
                <a:latin typeface="+mn-lt"/>
              </a:rPr>
              <a:t>0.985   x 53/52  = 1.004</a:t>
            </a:r>
          </a:p>
          <a:p>
            <a:pPr algn="l"/>
            <a:r>
              <a:rPr lang="en-US" sz="1800" dirty="0" smtClean="0">
                <a:solidFill>
                  <a:srgbClr val="0000FF"/>
                </a:solidFill>
                <a:latin typeface="+mn-lt"/>
              </a:rPr>
              <a:t>0.99     x 53/53  = 0.99</a:t>
            </a:r>
          </a:p>
          <a:p>
            <a:pPr algn="l"/>
            <a:endParaRPr lang="en-US" sz="1800" dirty="0">
              <a:solidFill>
                <a:srgbClr val="0000FF"/>
              </a:solidFill>
              <a:latin typeface="+mn-lt"/>
            </a:endParaRPr>
          </a:p>
        </p:txBody>
      </p:sp>
      <p:sp>
        <p:nvSpPr>
          <p:cNvPr id="13" name="TextBox 12"/>
          <p:cNvSpPr txBox="1"/>
          <p:nvPr/>
        </p:nvSpPr>
        <p:spPr>
          <a:xfrm>
            <a:off x="558653" y="4769529"/>
            <a:ext cx="8258819" cy="646331"/>
          </a:xfrm>
          <a:prstGeom prst="rect">
            <a:avLst/>
          </a:prstGeom>
          <a:noFill/>
        </p:spPr>
        <p:txBody>
          <a:bodyPr wrap="square" rtlCol="0">
            <a:spAutoFit/>
          </a:bodyPr>
          <a:lstStyle/>
          <a:p>
            <a:pPr algn="l"/>
            <a:r>
              <a:rPr lang="en-US" sz="1800" b="1" dirty="0" smtClean="0">
                <a:solidFill>
                  <a:srgbClr val="0000FF"/>
                </a:solidFill>
                <a:latin typeface="+mn-lt"/>
              </a:rPr>
              <a:t>Adjusted P-value is “nominal” P-value times # of tests divided by the rank of the P-value in sorted list</a:t>
            </a:r>
            <a:endParaRPr lang="en-US" sz="1800" b="1" dirty="0">
              <a:solidFill>
                <a:srgbClr val="0000FF"/>
              </a:solidFill>
              <a:latin typeface="+mn-lt"/>
            </a:endParaRPr>
          </a:p>
        </p:txBody>
      </p:sp>
      <p:sp>
        <p:nvSpPr>
          <p:cNvPr id="20" name="TextBox 19"/>
          <p:cNvSpPr txBox="1"/>
          <p:nvPr/>
        </p:nvSpPr>
        <p:spPr>
          <a:xfrm>
            <a:off x="3837404" y="2000219"/>
            <a:ext cx="1670223" cy="2862322"/>
          </a:xfrm>
          <a:prstGeom prst="rect">
            <a:avLst/>
          </a:prstGeom>
          <a:noFill/>
        </p:spPr>
        <p:txBody>
          <a:bodyPr wrap="square" rtlCol="0">
            <a:spAutoFit/>
          </a:bodyPr>
          <a:lstStyle/>
          <a:p>
            <a:pPr algn="l"/>
            <a:r>
              <a:rPr lang="en-US" sz="1800" dirty="0" smtClean="0">
                <a:solidFill>
                  <a:srgbClr val="000000"/>
                </a:solidFill>
                <a:latin typeface="+mn-lt"/>
              </a:rPr>
              <a:t>0.001</a:t>
            </a:r>
          </a:p>
          <a:p>
            <a:pPr algn="l"/>
            <a:r>
              <a:rPr lang="en-US" sz="1800" dirty="0" smtClean="0">
                <a:solidFill>
                  <a:srgbClr val="000000"/>
                </a:solidFill>
                <a:latin typeface="+mn-lt"/>
              </a:rPr>
              <a:t>0.002</a:t>
            </a:r>
          </a:p>
          <a:p>
            <a:pPr algn="l"/>
            <a:r>
              <a:rPr lang="en-US" sz="1800" dirty="0" smtClean="0">
                <a:solidFill>
                  <a:srgbClr val="000000"/>
                </a:solidFill>
                <a:latin typeface="+mn-lt"/>
              </a:rPr>
              <a:t>0.003</a:t>
            </a:r>
          </a:p>
          <a:p>
            <a:pPr algn="l"/>
            <a:r>
              <a:rPr lang="en-US" sz="1800" dirty="0" smtClean="0">
                <a:solidFill>
                  <a:srgbClr val="000000"/>
                </a:solidFill>
                <a:latin typeface="+mn-lt"/>
              </a:rPr>
              <a:t>0.0031</a:t>
            </a:r>
          </a:p>
          <a:p>
            <a:pPr algn="l"/>
            <a:r>
              <a:rPr lang="en-US" sz="1800" dirty="0" smtClean="0">
                <a:solidFill>
                  <a:srgbClr val="000000"/>
                </a:solidFill>
                <a:latin typeface="+mn-lt"/>
              </a:rPr>
              <a:t>0.005</a:t>
            </a:r>
          </a:p>
          <a:p>
            <a:pPr algn="l"/>
            <a:r>
              <a:rPr lang="en-US" sz="1800" dirty="0" smtClean="0">
                <a:solidFill>
                  <a:srgbClr val="000000"/>
                </a:solidFill>
                <a:latin typeface="+mn-lt"/>
              </a:rPr>
              <a:t>…</a:t>
            </a:r>
          </a:p>
          <a:p>
            <a:pPr algn="l"/>
            <a:endParaRPr lang="en-US" sz="1800" dirty="0">
              <a:solidFill>
                <a:srgbClr val="000000"/>
              </a:solidFill>
              <a:latin typeface="+mn-lt"/>
            </a:endParaRPr>
          </a:p>
          <a:p>
            <a:pPr algn="l"/>
            <a:r>
              <a:rPr lang="en-US" sz="1800" dirty="0" smtClean="0">
                <a:solidFill>
                  <a:srgbClr val="000000"/>
                </a:solidFill>
                <a:latin typeface="+mn-lt"/>
              </a:rPr>
              <a:t>0.97</a:t>
            </a:r>
          </a:p>
          <a:p>
            <a:pPr algn="l"/>
            <a:r>
              <a:rPr lang="en-US" sz="1800" dirty="0" smtClean="0">
                <a:solidFill>
                  <a:srgbClr val="000000"/>
                </a:solidFill>
                <a:latin typeface="+mn-lt"/>
              </a:rPr>
              <a:t>0.99</a:t>
            </a:r>
          </a:p>
          <a:p>
            <a:pPr algn="l"/>
            <a:endParaRPr lang="en-US" sz="1800" dirty="0">
              <a:solidFill>
                <a:srgbClr val="000000"/>
              </a:solidFill>
              <a:latin typeface="+mn-lt"/>
            </a:endParaRPr>
          </a:p>
        </p:txBody>
      </p:sp>
      <p:sp>
        <p:nvSpPr>
          <p:cNvPr id="14" name="TextBox 13"/>
          <p:cNvSpPr txBox="1"/>
          <p:nvPr/>
        </p:nvSpPr>
        <p:spPr>
          <a:xfrm>
            <a:off x="1312054" y="5672178"/>
            <a:ext cx="4769319" cy="369332"/>
          </a:xfrm>
          <a:prstGeom prst="rect">
            <a:avLst/>
          </a:prstGeom>
          <a:noFill/>
        </p:spPr>
        <p:txBody>
          <a:bodyPr wrap="none" rtlCol="0">
            <a:spAutoFit/>
          </a:bodyPr>
          <a:lstStyle/>
          <a:p>
            <a:pPr algn="l"/>
            <a:r>
              <a:rPr lang="en-US" sz="1800" b="1" dirty="0" smtClean="0">
                <a:solidFill>
                  <a:srgbClr val="0000FF"/>
                </a:solidFill>
                <a:latin typeface="+mn-lt"/>
              </a:rPr>
              <a:t>Adjusted P-value = P-value  X  [# of tests] / Rank</a:t>
            </a:r>
            <a:endParaRPr lang="en-US" sz="1800" b="1" dirty="0">
              <a:solidFill>
                <a:srgbClr val="0000FF"/>
              </a:solidFill>
              <a:latin typeface="+mn-lt"/>
            </a:endParaRPr>
          </a:p>
        </p:txBody>
      </p:sp>
    </p:spTree>
    <p:extLst>
      <p:ext uri="{BB962C8B-B14F-4D97-AF65-F5344CB8AC3E}">
        <p14:creationId xmlns:p14="http://schemas.microsoft.com/office/powerpoint/2010/main" val="803350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t>Benjamini</a:t>
            </a:r>
            <a:r>
              <a:rPr lang="en-US" dirty="0" smtClean="0"/>
              <a:t>-Hochberg example III</a:t>
            </a:r>
            <a:endParaRPr lang="en-US" dirty="0"/>
          </a:p>
        </p:txBody>
      </p:sp>
      <p:sp>
        <p:nvSpPr>
          <p:cNvPr id="5" name="TextBox 4"/>
          <p:cNvSpPr txBox="1"/>
          <p:nvPr/>
        </p:nvSpPr>
        <p:spPr>
          <a:xfrm>
            <a:off x="1595512" y="1609527"/>
            <a:ext cx="1032911" cy="369332"/>
          </a:xfrm>
          <a:prstGeom prst="rect">
            <a:avLst/>
          </a:prstGeom>
          <a:noFill/>
        </p:spPr>
        <p:txBody>
          <a:bodyPr wrap="none" rtlCol="0">
            <a:spAutoFit/>
          </a:bodyPr>
          <a:lstStyle/>
          <a:p>
            <a:pPr algn="l"/>
            <a:r>
              <a:rPr lang="en-US" sz="1800" b="1" dirty="0" smtClean="0">
                <a:latin typeface="+mn-lt"/>
              </a:rPr>
              <a:t>Category</a:t>
            </a:r>
            <a:endParaRPr lang="en-US" sz="1800" b="1" dirty="0">
              <a:latin typeface="+mn-lt"/>
            </a:endParaRPr>
          </a:p>
        </p:txBody>
      </p:sp>
      <p:sp>
        <p:nvSpPr>
          <p:cNvPr id="6" name="TextBox 5"/>
          <p:cNvSpPr txBox="1"/>
          <p:nvPr/>
        </p:nvSpPr>
        <p:spPr>
          <a:xfrm>
            <a:off x="4969283" y="1609527"/>
            <a:ext cx="1796517" cy="369332"/>
          </a:xfrm>
          <a:prstGeom prst="rect">
            <a:avLst/>
          </a:prstGeom>
          <a:noFill/>
        </p:spPr>
        <p:txBody>
          <a:bodyPr wrap="none" rtlCol="0">
            <a:spAutoFit/>
          </a:bodyPr>
          <a:lstStyle/>
          <a:p>
            <a:pPr algn="l"/>
            <a:r>
              <a:rPr lang="en-US" sz="1800" b="1" dirty="0" smtClean="0">
                <a:latin typeface="+mn-lt"/>
              </a:rPr>
              <a:t>Adjusted P-value</a:t>
            </a:r>
            <a:endParaRPr lang="en-US" sz="1800" b="1" dirty="0">
              <a:latin typeface="+mn-lt"/>
            </a:endParaRPr>
          </a:p>
        </p:txBody>
      </p:sp>
      <p:sp>
        <p:nvSpPr>
          <p:cNvPr id="7" name="TextBox 6"/>
          <p:cNvSpPr txBox="1"/>
          <p:nvPr/>
        </p:nvSpPr>
        <p:spPr>
          <a:xfrm>
            <a:off x="289281" y="1609527"/>
            <a:ext cx="662361" cy="369332"/>
          </a:xfrm>
          <a:prstGeom prst="rect">
            <a:avLst/>
          </a:prstGeom>
          <a:noFill/>
        </p:spPr>
        <p:txBody>
          <a:bodyPr wrap="none" rtlCol="0">
            <a:spAutoFit/>
          </a:bodyPr>
          <a:lstStyle/>
          <a:p>
            <a:pPr algn="l"/>
            <a:r>
              <a:rPr lang="en-US" sz="1800" b="1" dirty="0" smtClean="0">
                <a:latin typeface="+mn-lt"/>
              </a:rPr>
              <a:t>Rank</a:t>
            </a:r>
            <a:endParaRPr lang="en-US" sz="1800" b="1" dirty="0">
              <a:latin typeface="+mn-lt"/>
            </a:endParaRPr>
          </a:p>
        </p:txBody>
      </p:sp>
      <p:sp>
        <p:nvSpPr>
          <p:cNvPr id="9" name="TextBox 8"/>
          <p:cNvSpPr txBox="1"/>
          <p:nvPr/>
        </p:nvSpPr>
        <p:spPr>
          <a:xfrm>
            <a:off x="339238" y="1978859"/>
            <a:ext cx="646782" cy="2862322"/>
          </a:xfrm>
          <a:prstGeom prst="rect">
            <a:avLst/>
          </a:prstGeom>
          <a:noFill/>
        </p:spPr>
        <p:txBody>
          <a:bodyPr wrap="square" rtlCol="0">
            <a:spAutoFit/>
          </a:bodyPr>
          <a:lstStyle/>
          <a:p>
            <a:pPr algn="l"/>
            <a:r>
              <a:rPr lang="en-US" sz="1800" dirty="0" smtClean="0">
                <a:latin typeface="+mn-lt"/>
              </a:rPr>
              <a:t>1</a:t>
            </a:r>
          </a:p>
          <a:p>
            <a:pPr algn="l"/>
            <a:r>
              <a:rPr lang="en-US" sz="1800" dirty="0" smtClean="0">
                <a:latin typeface="+mn-lt"/>
              </a:rPr>
              <a:t>2</a:t>
            </a:r>
          </a:p>
          <a:p>
            <a:pPr algn="l"/>
            <a:r>
              <a:rPr lang="en-US" sz="1800" dirty="0" smtClean="0">
                <a:latin typeface="+mn-lt"/>
              </a:rPr>
              <a:t>3</a:t>
            </a:r>
          </a:p>
          <a:p>
            <a:pPr algn="l"/>
            <a:r>
              <a:rPr lang="en-US" sz="1800" dirty="0" smtClean="0">
                <a:latin typeface="+mn-lt"/>
              </a:rPr>
              <a:t>4</a:t>
            </a:r>
          </a:p>
          <a:p>
            <a:pPr algn="l"/>
            <a:r>
              <a:rPr lang="en-US" sz="1800" dirty="0" smtClean="0">
                <a:latin typeface="+mn-lt"/>
              </a:rPr>
              <a:t>5</a:t>
            </a:r>
          </a:p>
          <a:p>
            <a:pPr algn="l"/>
            <a:r>
              <a:rPr lang="en-US" sz="1800" dirty="0" smtClean="0">
                <a:latin typeface="+mn-lt"/>
              </a:rPr>
              <a:t>…</a:t>
            </a:r>
          </a:p>
          <a:p>
            <a:pPr algn="l"/>
            <a:endParaRPr lang="en-US" sz="1800" dirty="0" smtClean="0">
              <a:latin typeface="+mn-lt"/>
            </a:endParaRPr>
          </a:p>
          <a:p>
            <a:pPr algn="l"/>
            <a:r>
              <a:rPr lang="en-US" sz="1800" dirty="0" smtClean="0">
                <a:latin typeface="+mn-lt"/>
              </a:rPr>
              <a:t>52</a:t>
            </a:r>
          </a:p>
          <a:p>
            <a:pPr algn="l"/>
            <a:r>
              <a:rPr lang="en-US" sz="1800" dirty="0" smtClean="0">
                <a:latin typeface="+mn-lt"/>
              </a:rPr>
              <a:t>53</a:t>
            </a:r>
          </a:p>
          <a:p>
            <a:pPr algn="l"/>
            <a:endParaRPr lang="en-US" sz="1800" dirty="0">
              <a:latin typeface="+mn-lt"/>
            </a:endParaRPr>
          </a:p>
        </p:txBody>
      </p:sp>
      <p:sp>
        <p:nvSpPr>
          <p:cNvPr id="11" name="TextBox 10"/>
          <p:cNvSpPr txBox="1"/>
          <p:nvPr/>
        </p:nvSpPr>
        <p:spPr>
          <a:xfrm>
            <a:off x="1036415" y="1978859"/>
            <a:ext cx="2728190" cy="3139321"/>
          </a:xfrm>
          <a:prstGeom prst="rect">
            <a:avLst/>
          </a:prstGeom>
          <a:noFill/>
        </p:spPr>
        <p:txBody>
          <a:bodyPr wrap="square" rtlCol="0">
            <a:spAutoFit/>
          </a:bodyPr>
          <a:lstStyle/>
          <a:p>
            <a:pPr algn="l"/>
            <a:r>
              <a:rPr lang="en-US" sz="1800" i="1" dirty="0" smtClean="0">
                <a:latin typeface="+mn-lt"/>
              </a:rPr>
              <a:t>Transcriptional regulation</a:t>
            </a:r>
          </a:p>
          <a:p>
            <a:pPr algn="l"/>
            <a:r>
              <a:rPr lang="en-US" sz="1800" i="1" dirty="0" smtClean="0">
                <a:latin typeface="+mn-lt"/>
              </a:rPr>
              <a:t>Transcription factor</a:t>
            </a:r>
          </a:p>
          <a:p>
            <a:pPr algn="l"/>
            <a:r>
              <a:rPr lang="en-US" sz="1800" i="1" dirty="0" smtClean="0">
                <a:latin typeface="+mn-lt"/>
              </a:rPr>
              <a:t>Initiation of transcription</a:t>
            </a:r>
          </a:p>
          <a:p>
            <a:pPr algn="l"/>
            <a:r>
              <a:rPr lang="en-US" sz="1800" i="1" dirty="0">
                <a:latin typeface="+mn-lt"/>
              </a:rPr>
              <a:t>Nuclear localization</a:t>
            </a:r>
          </a:p>
          <a:p>
            <a:pPr algn="l"/>
            <a:r>
              <a:rPr lang="en-US" sz="1800" i="1" dirty="0" smtClean="0">
                <a:latin typeface="+mn-lt"/>
              </a:rPr>
              <a:t>Chromatin modification</a:t>
            </a:r>
          </a:p>
          <a:p>
            <a:pPr algn="l"/>
            <a:r>
              <a:rPr lang="en-US" sz="1800" i="1" dirty="0" smtClean="0">
                <a:latin typeface="+mn-lt"/>
              </a:rPr>
              <a:t>…</a:t>
            </a:r>
          </a:p>
          <a:p>
            <a:pPr algn="l"/>
            <a:endParaRPr lang="en-US" sz="1800" i="1" dirty="0" smtClean="0">
              <a:latin typeface="+mn-lt"/>
            </a:endParaRPr>
          </a:p>
          <a:p>
            <a:pPr algn="l"/>
            <a:r>
              <a:rPr lang="en-US" sz="1800" i="1" dirty="0" err="1" smtClean="0">
                <a:latin typeface="+mn-lt"/>
              </a:rPr>
              <a:t>Cytoplasmic</a:t>
            </a:r>
            <a:r>
              <a:rPr lang="en-US" sz="1800" i="1" dirty="0" smtClean="0">
                <a:latin typeface="+mn-lt"/>
              </a:rPr>
              <a:t> localization</a:t>
            </a:r>
          </a:p>
          <a:p>
            <a:pPr algn="l"/>
            <a:r>
              <a:rPr lang="en-US" sz="1800" i="1" dirty="0" smtClean="0">
                <a:latin typeface="+mn-lt"/>
              </a:rPr>
              <a:t>Translation</a:t>
            </a:r>
          </a:p>
          <a:p>
            <a:pPr algn="l"/>
            <a:endParaRPr lang="en-US" sz="1800" i="1" dirty="0" smtClean="0">
              <a:latin typeface="+mn-lt"/>
            </a:endParaRPr>
          </a:p>
          <a:p>
            <a:pPr algn="l"/>
            <a:endParaRPr lang="en-US" sz="1800" i="1" dirty="0">
              <a:latin typeface="+mn-lt"/>
            </a:endParaRPr>
          </a:p>
        </p:txBody>
      </p:sp>
      <p:sp>
        <p:nvSpPr>
          <p:cNvPr id="12" name="TextBox 11"/>
          <p:cNvSpPr txBox="1"/>
          <p:nvPr/>
        </p:nvSpPr>
        <p:spPr>
          <a:xfrm>
            <a:off x="5026437" y="2000219"/>
            <a:ext cx="2603215" cy="2862322"/>
          </a:xfrm>
          <a:prstGeom prst="rect">
            <a:avLst/>
          </a:prstGeom>
          <a:noFill/>
        </p:spPr>
        <p:txBody>
          <a:bodyPr wrap="square" rtlCol="0">
            <a:spAutoFit/>
          </a:bodyPr>
          <a:lstStyle/>
          <a:p>
            <a:pPr algn="l"/>
            <a:r>
              <a:rPr lang="en-US" sz="1800" dirty="0" smtClean="0">
                <a:solidFill>
                  <a:srgbClr val="000000"/>
                </a:solidFill>
                <a:latin typeface="+mn-lt"/>
              </a:rPr>
              <a:t>0.001   x 53/1   = 0.053</a:t>
            </a:r>
          </a:p>
          <a:p>
            <a:pPr algn="l"/>
            <a:r>
              <a:rPr lang="en-US" sz="1800" dirty="0" smtClean="0">
                <a:solidFill>
                  <a:srgbClr val="000000"/>
                </a:solidFill>
                <a:latin typeface="+mn-lt"/>
              </a:rPr>
              <a:t>0.002   x 53/2   = 0.053</a:t>
            </a:r>
          </a:p>
          <a:p>
            <a:pPr algn="l"/>
            <a:r>
              <a:rPr lang="en-US" sz="1800" dirty="0" smtClean="0">
                <a:solidFill>
                  <a:srgbClr val="000000"/>
                </a:solidFill>
                <a:latin typeface="+mn-lt"/>
              </a:rPr>
              <a:t>0.003   x 53/3   = 0.053</a:t>
            </a:r>
          </a:p>
          <a:p>
            <a:pPr algn="l"/>
            <a:r>
              <a:rPr lang="en-US" sz="1800" dirty="0" smtClean="0">
                <a:solidFill>
                  <a:srgbClr val="000000"/>
                </a:solidFill>
                <a:latin typeface="+mn-lt"/>
              </a:rPr>
              <a:t>0.0031 x 53/4   =</a:t>
            </a:r>
            <a:r>
              <a:rPr lang="en-US" sz="1800" dirty="0">
                <a:solidFill>
                  <a:srgbClr val="000000"/>
                </a:solidFill>
                <a:latin typeface="+mn-lt"/>
              </a:rPr>
              <a:t> </a:t>
            </a:r>
            <a:r>
              <a:rPr lang="en-US" sz="1800" dirty="0" smtClean="0">
                <a:solidFill>
                  <a:srgbClr val="000000"/>
                </a:solidFill>
                <a:latin typeface="+mn-lt"/>
              </a:rPr>
              <a:t>0.040</a:t>
            </a:r>
          </a:p>
          <a:p>
            <a:pPr algn="l"/>
            <a:r>
              <a:rPr lang="en-US" sz="1800" dirty="0" smtClean="0">
                <a:solidFill>
                  <a:srgbClr val="000000"/>
                </a:solidFill>
                <a:latin typeface="+mn-lt"/>
              </a:rPr>
              <a:t>0.005   x 53/5   = 0.053</a:t>
            </a:r>
          </a:p>
          <a:p>
            <a:pPr algn="l"/>
            <a:r>
              <a:rPr lang="en-US" sz="1800" dirty="0" smtClean="0">
                <a:solidFill>
                  <a:srgbClr val="000000"/>
                </a:solidFill>
                <a:latin typeface="+mn-lt"/>
              </a:rPr>
              <a:t>…</a:t>
            </a:r>
          </a:p>
          <a:p>
            <a:pPr algn="l"/>
            <a:endParaRPr lang="en-US" sz="1800" dirty="0" smtClean="0">
              <a:solidFill>
                <a:srgbClr val="000000"/>
              </a:solidFill>
              <a:latin typeface="+mn-lt"/>
            </a:endParaRPr>
          </a:p>
          <a:p>
            <a:pPr algn="l"/>
            <a:r>
              <a:rPr lang="en-US" sz="1800" dirty="0" smtClean="0">
                <a:solidFill>
                  <a:srgbClr val="000000"/>
                </a:solidFill>
                <a:latin typeface="+mn-lt"/>
              </a:rPr>
              <a:t>0.985   x 53/52  = 1.004</a:t>
            </a:r>
          </a:p>
          <a:p>
            <a:pPr algn="l"/>
            <a:r>
              <a:rPr lang="en-US" sz="1800" dirty="0" smtClean="0">
                <a:solidFill>
                  <a:srgbClr val="000000"/>
                </a:solidFill>
                <a:latin typeface="+mn-lt"/>
              </a:rPr>
              <a:t>0.99     x 53/53  = 0.99</a:t>
            </a:r>
          </a:p>
          <a:p>
            <a:pPr algn="l"/>
            <a:endParaRPr lang="en-US" sz="1800" dirty="0">
              <a:solidFill>
                <a:srgbClr val="000000"/>
              </a:solidFill>
              <a:latin typeface="+mn-lt"/>
            </a:endParaRPr>
          </a:p>
        </p:txBody>
      </p:sp>
      <p:sp>
        <p:nvSpPr>
          <p:cNvPr id="13" name="TextBox 12"/>
          <p:cNvSpPr txBox="1"/>
          <p:nvPr/>
        </p:nvSpPr>
        <p:spPr>
          <a:xfrm>
            <a:off x="558653" y="5114914"/>
            <a:ext cx="8258819" cy="646331"/>
          </a:xfrm>
          <a:prstGeom prst="rect">
            <a:avLst/>
          </a:prstGeom>
          <a:noFill/>
        </p:spPr>
        <p:txBody>
          <a:bodyPr wrap="square" rtlCol="0">
            <a:spAutoFit/>
          </a:bodyPr>
          <a:lstStyle/>
          <a:p>
            <a:pPr algn="l"/>
            <a:r>
              <a:rPr lang="en-US" sz="1800" b="1" dirty="0">
                <a:solidFill>
                  <a:srgbClr val="0000FF"/>
                </a:solidFill>
                <a:latin typeface="+mn-lt"/>
              </a:rPr>
              <a:t>Q</a:t>
            </a:r>
            <a:r>
              <a:rPr lang="en-US" sz="1800" b="1" dirty="0" smtClean="0">
                <a:solidFill>
                  <a:srgbClr val="0000FF"/>
                </a:solidFill>
                <a:latin typeface="+mn-lt"/>
              </a:rPr>
              <a:t>-value (or FDR) corresponding to a nominal P-value is the smallest adjusted P-value assigned to P-values with the same or larger ranks.</a:t>
            </a:r>
            <a:endParaRPr lang="en-US" sz="1800" b="1" dirty="0">
              <a:solidFill>
                <a:srgbClr val="0000FF"/>
              </a:solidFill>
              <a:latin typeface="+mn-lt"/>
            </a:endParaRPr>
          </a:p>
        </p:txBody>
      </p:sp>
      <p:sp>
        <p:nvSpPr>
          <p:cNvPr id="14" name="TextBox 13"/>
          <p:cNvSpPr txBox="1"/>
          <p:nvPr/>
        </p:nvSpPr>
        <p:spPr>
          <a:xfrm>
            <a:off x="7528389" y="1989183"/>
            <a:ext cx="2603215" cy="2585323"/>
          </a:xfrm>
          <a:prstGeom prst="rect">
            <a:avLst/>
          </a:prstGeom>
          <a:noFill/>
        </p:spPr>
        <p:txBody>
          <a:bodyPr wrap="square" rtlCol="0">
            <a:spAutoFit/>
          </a:bodyPr>
          <a:lstStyle/>
          <a:p>
            <a:pPr algn="l"/>
            <a:r>
              <a:rPr lang="en-US" sz="1800" dirty="0" smtClean="0">
                <a:solidFill>
                  <a:srgbClr val="0000FF"/>
                </a:solidFill>
                <a:latin typeface="+mn-lt"/>
              </a:rPr>
              <a:t>0.040</a:t>
            </a:r>
          </a:p>
          <a:p>
            <a:pPr algn="l"/>
            <a:r>
              <a:rPr lang="en-US" sz="1800" dirty="0" smtClean="0">
                <a:solidFill>
                  <a:srgbClr val="0000FF"/>
                </a:solidFill>
                <a:latin typeface="+mn-lt"/>
              </a:rPr>
              <a:t>0.040</a:t>
            </a:r>
          </a:p>
          <a:p>
            <a:pPr algn="l"/>
            <a:r>
              <a:rPr lang="en-US" sz="1800" dirty="0" smtClean="0">
                <a:solidFill>
                  <a:srgbClr val="0000FF"/>
                </a:solidFill>
                <a:latin typeface="+mn-lt"/>
              </a:rPr>
              <a:t>0.040</a:t>
            </a:r>
          </a:p>
          <a:p>
            <a:pPr algn="l"/>
            <a:r>
              <a:rPr lang="en-US" sz="1800" dirty="0" smtClean="0">
                <a:solidFill>
                  <a:srgbClr val="0000FF"/>
                </a:solidFill>
                <a:latin typeface="+mn-lt"/>
              </a:rPr>
              <a:t>0.040</a:t>
            </a:r>
          </a:p>
          <a:p>
            <a:pPr algn="l"/>
            <a:r>
              <a:rPr lang="en-US" sz="1800" dirty="0" smtClean="0">
                <a:solidFill>
                  <a:srgbClr val="0000FF"/>
                </a:solidFill>
                <a:latin typeface="+mn-lt"/>
              </a:rPr>
              <a:t>0.053</a:t>
            </a:r>
          </a:p>
          <a:p>
            <a:pPr algn="l"/>
            <a:r>
              <a:rPr lang="en-US" sz="1800" dirty="0" smtClean="0">
                <a:solidFill>
                  <a:srgbClr val="0000FF"/>
                </a:solidFill>
                <a:latin typeface="+mn-lt"/>
              </a:rPr>
              <a:t>…</a:t>
            </a:r>
          </a:p>
          <a:p>
            <a:pPr algn="l"/>
            <a:endParaRPr lang="en-US" sz="1800" dirty="0">
              <a:solidFill>
                <a:srgbClr val="0000FF"/>
              </a:solidFill>
              <a:latin typeface="+mn-lt"/>
            </a:endParaRPr>
          </a:p>
          <a:p>
            <a:pPr algn="l"/>
            <a:r>
              <a:rPr lang="en-US" sz="1800" dirty="0" smtClean="0">
                <a:solidFill>
                  <a:srgbClr val="0000FF"/>
                </a:solidFill>
                <a:latin typeface="+mn-lt"/>
              </a:rPr>
              <a:t>0.99</a:t>
            </a:r>
          </a:p>
          <a:p>
            <a:pPr algn="l"/>
            <a:r>
              <a:rPr lang="en-US" sz="1800" dirty="0">
                <a:solidFill>
                  <a:srgbClr val="0000FF"/>
                </a:solidFill>
                <a:latin typeface="+mn-lt"/>
              </a:rPr>
              <a:t>0.99</a:t>
            </a:r>
          </a:p>
        </p:txBody>
      </p:sp>
      <p:sp>
        <p:nvSpPr>
          <p:cNvPr id="20" name="TextBox 19"/>
          <p:cNvSpPr txBox="1"/>
          <p:nvPr/>
        </p:nvSpPr>
        <p:spPr>
          <a:xfrm>
            <a:off x="3837404" y="2000219"/>
            <a:ext cx="1670223" cy="2862322"/>
          </a:xfrm>
          <a:prstGeom prst="rect">
            <a:avLst/>
          </a:prstGeom>
          <a:noFill/>
        </p:spPr>
        <p:txBody>
          <a:bodyPr wrap="square" rtlCol="0">
            <a:spAutoFit/>
          </a:bodyPr>
          <a:lstStyle/>
          <a:p>
            <a:pPr algn="l"/>
            <a:r>
              <a:rPr lang="en-US" sz="1800" dirty="0" smtClean="0">
                <a:solidFill>
                  <a:srgbClr val="000000"/>
                </a:solidFill>
                <a:latin typeface="+mn-lt"/>
              </a:rPr>
              <a:t>0.001</a:t>
            </a:r>
          </a:p>
          <a:p>
            <a:pPr algn="l"/>
            <a:r>
              <a:rPr lang="en-US" sz="1800" dirty="0" smtClean="0">
                <a:solidFill>
                  <a:srgbClr val="000000"/>
                </a:solidFill>
                <a:latin typeface="+mn-lt"/>
              </a:rPr>
              <a:t>0.002</a:t>
            </a:r>
          </a:p>
          <a:p>
            <a:pPr algn="l"/>
            <a:r>
              <a:rPr lang="en-US" sz="1800" dirty="0" smtClean="0">
                <a:solidFill>
                  <a:srgbClr val="000000"/>
                </a:solidFill>
                <a:latin typeface="+mn-lt"/>
              </a:rPr>
              <a:t>0.003</a:t>
            </a:r>
          </a:p>
          <a:p>
            <a:pPr algn="l"/>
            <a:r>
              <a:rPr lang="en-US" sz="1800" dirty="0" smtClean="0">
                <a:solidFill>
                  <a:srgbClr val="000000"/>
                </a:solidFill>
                <a:latin typeface="+mn-lt"/>
              </a:rPr>
              <a:t>0.0031</a:t>
            </a:r>
          </a:p>
          <a:p>
            <a:pPr algn="l"/>
            <a:r>
              <a:rPr lang="en-US" sz="1800" dirty="0" smtClean="0">
                <a:solidFill>
                  <a:srgbClr val="000000"/>
                </a:solidFill>
                <a:latin typeface="+mn-lt"/>
              </a:rPr>
              <a:t>0.005</a:t>
            </a:r>
          </a:p>
          <a:p>
            <a:pPr algn="l"/>
            <a:r>
              <a:rPr lang="en-US" sz="1800" dirty="0" smtClean="0">
                <a:solidFill>
                  <a:srgbClr val="000000"/>
                </a:solidFill>
                <a:latin typeface="+mn-lt"/>
              </a:rPr>
              <a:t>…</a:t>
            </a:r>
          </a:p>
          <a:p>
            <a:pPr algn="l"/>
            <a:endParaRPr lang="en-US" sz="1800" dirty="0">
              <a:solidFill>
                <a:srgbClr val="000000"/>
              </a:solidFill>
              <a:latin typeface="+mn-lt"/>
            </a:endParaRPr>
          </a:p>
          <a:p>
            <a:pPr algn="l"/>
            <a:r>
              <a:rPr lang="en-US" sz="1800" dirty="0" smtClean="0">
                <a:solidFill>
                  <a:srgbClr val="000000"/>
                </a:solidFill>
                <a:latin typeface="+mn-lt"/>
              </a:rPr>
              <a:t>0.97</a:t>
            </a:r>
          </a:p>
          <a:p>
            <a:pPr algn="l"/>
            <a:r>
              <a:rPr lang="en-US" sz="1800" dirty="0" smtClean="0">
                <a:solidFill>
                  <a:srgbClr val="000000"/>
                </a:solidFill>
                <a:latin typeface="+mn-lt"/>
              </a:rPr>
              <a:t>0.99</a:t>
            </a:r>
          </a:p>
          <a:p>
            <a:pPr algn="l"/>
            <a:endParaRPr lang="en-US" sz="1800" dirty="0">
              <a:solidFill>
                <a:srgbClr val="000000"/>
              </a:solidFill>
              <a:latin typeface="+mn-lt"/>
            </a:endParaRPr>
          </a:p>
        </p:txBody>
      </p:sp>
      <p:sp>
        <p:nvSpPr>
          <p:cNvPr id="18" name="TextBox 17"/>
          <p:cNvSpPr txBox="1"/>
          <p:nvPr/>
        </p:nvSpPr>
        <p:spPr>
          <a:xfrm>
            <a:off x="7551418" y="1332528"/>
            <a:ext cx="1018267" cy="646331"/>
          </a:xfrm>
          <a:prstGeom prst="rect">
            <a:avLst/>
          </a:prstGeom>
          <a:noFill/>
        </p:spPr>
        <p:txBody>
          <a:bodyPr wrap="square" rtlCol="0">
            <a:spAutoFit/>
          </a:bodyPr>
          <a:lstStyle/>
          <a:p>
            <a:pPr algn="l"/>
            <a:r>
              <a:rPr lang="en-US" sz="1800" b="1" dirty="0" smtClean="0">
                <a:latin typeface="+mn-lt"/>
              </a:rPr>
              <a:t>FDR / </a:t>
            </a:r>
          </a:p>
          <a:p>
            <a:pPr algn="l"/>
            <a:r>
              <a:rPr lang="en-US" sz="1800" b="1" dirty="0" smtClean="0">
                <a:latin typeface="+mn-lt"/>
              </a:rPr>
              <a:t>Q-value</a:t>
            </a:r>
            <a:endParaRPr lang="en-US" sz="1800" b="1" dirty="0">
              <a:latin typeface="+mn-lt"/>
            </a:endParaRPr>
          </a:p>
        </p:txBody>
      </p:sp>
      <p:sp>
        <p:nvSpPr>
          <p:cNvPr id="15" name="TextBox 14"/>
          <p:cNvSpPr txBox="1"/>
          <p:nvPr/>
        </p:nvSpPr>
        <p:spPr>
          <a:xfrm>
            <a:off x="3643278" y="1442407"/>
            <a:ext cx="1141658" cy="646331"/>
          </a:xfrm>
          <a:prstGeom prst="rect">
            <a:avLst/>
          </a:prstGeom>
          <a:noFill/>
        </p:spPr>
        <p:txBody>
          <a:bodyPr wrap="none" rtlCol="0">
            <a:spAutoFit/>
          </a:bodyPr>
          <a:lstStyle/>
          <a:p>
            <a:pPr algn="l"/>
            <a:r>
              <a:rPr lang="en-US" sz="1800" b="1" dirty="0" smtClean="0">
                <a:latin typeface="+mn-lt"/>
              </a:rPr>
              <a:t>(Nominal)</a:t>
            </a:r>
          </a:p>
          <a:p>
            <a:pPr algn="l"/>
            <a:r>
              <a:rPr lang="en-US" sz="1800" b="1" dirty="0" smtClean="0">
                <a:latin typeface="+mn-lt"/>
              </a:rPr>
              <a:t>P-value</a:t>
            </a:r>
            <a:endParaRPr lang="en-US" sz="1800" b="1" dirty="0">
              <a:latin typeface="+mn-lt"/>
            </a:endParaRPr>
          </a:p>
        </p:txBody>
      </p:sp>
    </p:spTree>
    <p:extLst>
      <p:ext uri="{BB962C8B-B14F-4D97-AF65-F5344CB8AC3E}">
        <p14:creationId xmlns:p14="http://schemas.microsoft.com/office/powerpoint/2010/main" val="3506411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t>Benjamini</a:t>
            </a:r>
            <a:r>
              <a:rPr lang="en-US" dirty="0" smtClean="0"/>
              <a:t>-Hochberg example III</a:t>
            </a:r>
            <a:endParaRPr lang="en-US" dirty="0"/>
          </a:p>
        </p:txBody>
      </p:sp>
      <p:sp>
        <p:nvSpPr>
          <p:cNvPr id="5" name="TextBox 4"/>
          <p:cNvSpPr txBox="1"/>
          <p:nvPr/>
        </p:nvSpPr>
        <p:spPr>
          <a:xfrm>
            <a:off x="1564382" y="1609527"/>
            <a:ext cx="1032911" cy="369332"/>
          </a:xfrm>
          <a:prstGeom prst="rect">
            <a:avLst/>
          </a:prstGeom>
          <a:noFill/>
        </p:spPr>
        <p:txBody>
          <a:bodyPr wrap="none" rtlCol="0">
            <a:spAutoFit/>
          </a:bodyPr>
          <a:lstStyle/>
          <a:p>
            <a:pPr algn="l"/>
            <a:r>
              <a:rPr lang="en-US" sz="1800" b="1" dirty="0" smtClean="0">
                <a:latin typeface="+mn-lt"/>
              </a:rPr>
              <a:t>Category</a:t>
            </a:r>
            <a:endParaRPr lang="en-US" sz="1800" b="1" dirty="0">
              <a:latin typeface="+mn-lt"/>
            </a:endParaRPr>
          </a:p>
        </p:txBody>
      </p:sp>
      <p:sp>
        <p:nvSpPr>
          <p:cNvPr id="6" name="TextBox 5"/>
          <p:cNvSpPr txBox="1"/>
          <p:nvPr/>
        </p:nvSpPr>
        <p:spPr>
          <a:xfrm>
            <a:off x="4925617" y="1609527"/>
            <a:ext cx="1796517" cy="369332"/>
          </a:xfrm>
          <a:prstGeom prst="rect">
            <a:avLst/>
          </a:prstGeom>
          <a:noFill/>
        </p:spPr>
        <p:txBody>
          <a:bodyPr wrap="none" rtlCol="0">
            <a:spAutoFit/>
          </a:bodyPr>
          <a:lstStyle/>
          <a:p>
            <a:pPr algn="l"/>
            <a:r>
              <a:rPr lang="en-US" sz="1800" b="1" dirty="0" smtClean="0">
                <a:latin typeface="+mn-lt"/>
              </a:rPr>
              <a:t>Adjusted P-value</a:t>
            </a:r>
            <a:endParaRPr lang="en-US" sz="1800" b="1" dirty="0">
              <a:latin typeface="+mn-lt"/>
            </a:endParaRPr>
          </a:p>
        </p:txBody>
      </p:sp>
      <p:sp>
        <p:nvSpPr>
          <p:cNvPr id="7" name="TextBox 6"/>
          <p:cNvSpPr txBox="1"/>
          <p:nvPr/>
        </p:nvSpPr>
        <p:spPr>
          <a:xfrm>
            <a:off x="258824" y="1609527"/>
            <a:ext cx="662361" cy="369332"/>
          </a:xfrm>
          <a:prstGeom prst="rect">
            <a:avLst/>
          </a:prstGeom>
          <a:noFill/>
        </p:spPr>
        <p:txBody>
          <a:bodyPr wrap="none" rtlCol="0">
            <a:spAutoFit/>
          </a:bodyPr>
          <a:lstStyle/>
          <a:p>
            <a:pPr algn="l"/>
            <a:r>
              <a:rPr lang="en-US" sz="1800" b="1" dirty="0" smtClean="0">
                <a:latin typeface="+mn-lt"/>
              </a:rPr>
              <a:t>Rank</a:t>
            </a:r>
            <a:endParaRPr lang="en-US" sz="1800" b="1" dirty="0">
              <a:latin typeface="+mn-lt"/>
            </a:endParaRPr>
          </a:p>
        </p:txBody>
      </p:sp>
      <p:sp>
        <p:nvSpPr>
          <p:cNvPr id="8" name="TextBox 7"/>
          <p:cNvSpPr txBox="1"/>
          <p:nvPr/>
        </p:nvSpPr>
        <p:spPr>
          <a:xfrm>
            <a:off x="7551418" y="1332528"/>
            <a:ext cx="1018267" cy="646331"/>
          </a:xfrm>
          <a:prstGeom prst="rect">
            <a:avLst/>
          </a:prstGeom>
          <a:noFill/>
        </p:spPr>
        <p:txBody>
          <a:bodyPr wrap="square" rtlCol="0">
            <a:spAutoFit/>
          </a:bodyPr>
          <a:lstStyle/>
          <a:p>
            <a:pPr algn="l"/>
            <a:r>
              <a:rPr lang="en-US" sz="1800" b="1" dirty="0" smtClean="0">
                <a:latin typeface="+mn-lt"/>
              </a:rPr>
              <a:t>FDR / </a:t>
            </a:r>
          </a:p>
          <a:p>
            <a:pPr algn="l"/>
            <a:r>
              <a:rPr lang="en-US" sz="1800" b="1" dirty="0" smtClean="0">
                <a:latin typeface="+mn-lt"/>
              </a:rPr>
              <a:t>Q-value</a:t>
            </a:r>
            <a:endParaRPr lang="en-US" sz="1800" b="1" dirty="0">
              <a:latin typeface="+mn-lt"/>
            </a:endParaRPr>
          </a:p>
        </p:txBody>
      </p:sp>
      <p:sp>
        <p:nvSpPr>
          <p:cNvPr id="9" name="TextBox 8"/>
          <p:cNvSpPr txBox="1"/>
          <p:nvPr/>
        </p:nvSpPr>
        <p:spPr>
          <a:xfrm>
            <a:off x="339238" y="1978859"/>
            <a:ext cx="646782" cy="2862322"/>
          </a:xfrm>
          <a:prstGeom prst="rect">
            <a:avLst/>
          </a:prstGeom>
          <a:noFill/>
        </p:spPr>
        <p:txBody>
          <a:bodyPr wrap="square" rtlCol="0">
            <a:spAutoFit/>
          </a:bodyPr>
          <a:lstStyle/>
          <a:p>
            <a:pPr algn="l"/>
            <a:r>
              <a:rPr lang="en-US" sz="1800" dirty="0" smtClean="0">
                <a:latin typeface="+mn-lt"/>
              </a:rPr>
              <a:t>1</a:t>
            </a:r>
          </a:p>
          <a:p>
            <a:pPr algn="l"/>
            <a:r>
              <a:rPr lang="en-US" sz="1800" dirty="0" smtClean="0">
                <a:latin typeface="+mn-lt"/>
              </a:rPr>
              <a:t>2</a:t>
            </a:r>
          </a:p>
          <a:p>
            <a:pPr algn="l"/>
            <a:r>
              <a:rPr lang="en-US" sz="1800" dirty="0" smtClean="0">
                <a:latin typeface="+mn-lt"/>
              </a:rPr>
              <a:t>3</a:t>
            </a:r>
          </a:p>
          <a:p>
            <a:pPr algn="l"/>
            <a:r>
              <a:rPr lang="en-US" sz="1800" dirty="0" smtClean="0">
                <a:latin typeface="+mn-lt"/>
              </a:rPr>
              <a:t>4</a:t>
            </a:r>
          </a:p>
          <a:p>
            <a:pPr algn="l"/>
            <a:r>
              <a:rPr lang="en-US" sz="1800" dirty="0" smtClean="0">
                <a:latin typeface="+mn-lt"/>
              </a:rPr>
              <a:t>5</a:t>
            </a:r>
          </a:p>
          <a:p>
            <a:pPr algn="l"/>
            <a:r>
              <a:rPr lang="en-US" sz="1800" dirty="0" smtClean="0">
                <a:latin typeface="+mn-lt"/>
              </a:rPr>
              <a:t>…</a:t>
            </a:r>
          </a:p>
          <a:p>
            <a:pPr algn="l"/>
            <a:endParaRPr lang="en-US" sz="1800" dirty="0" smtClean="0">
              <a:latin typeface="+mn-lt"/>
            </a:endParaRPr>
          </a:p>
          <a:p>
            <a:pPr algn="l"/>
            <a:r>
              <a:rPr lang="en-US" sz="1800" dirty="0" smtClean="0">
                <a:latin typeface="+mn-lt"/>
              </a:rPr>
              <a:t>52</a:t>
            </a:r>
          </a:p>
          <a:p>
            <a:pPr algn="l"/>
            <a:r>
              <a:rPr lang="en-US" sz="1800" dirty="0" smtClean="0">
                <a:latin typeface="+mn-lt"/>
              </a:rPr>
              <a:t>53</a:t>
            </a:r>
          </a:p>
          <a:p>
            <a:pPr algn="l"/>
            <a:endParaRPr lang="en-US" sz="1800" dirty="0">
              <a:latin typeface="+mn-lt"/>
            </a:endParaRPr>
          </a:p>
        </p:txBody>
      </p:sp>
      <p:sp>
        <p:nvSpPr>
          <p:cNvPr id="11" name="TextBox 10"/>
          <p:cNvSpPr txBox="1"/>
          <p:nvPr/>
        </p:nvSpPr>
        <p:spPr>
          <a:xfrm>
            <a:off x="1036415" y="1978859"/>
            <a:ext cx="2728190" cy="3139321"/>
          </a:xfrm>
          <a:prstGeom prst="rect">
            <a:avLst/>
          </a:prstGeom>
          <a:noFill/>
        </p:spPr>
        <p:txBody>
          <a:bodyPr wrap="square" rtlCol="0">
            <a:spAutoFit/>
          </a:bodyPr>
          <a:lstStyle/>
          <a:p>
            <a:pPr algn="l"/>
            <a:r>
              <a:rPr lang="en-US" sz="1800" i="1" dirty="0" smtClean="0">
                <a:latin typeface="+mn-lt"/>
              </a:rPr>
              <a:t>Transcriptional regulation</a:t>
            </a:r>
          </a:p>
          <a:p>
            <a:pPr algn="l"/>
            <a:r>
              <a:rPr lang="en-US" sz="1800" i="1" dirty="0" smtClean="0">
                <a:latin typeface="+mn-lt"/>
              </a:rPr>
              <a:t>Transcription factor</a:t>
            </a:r>
          </a:p>
          <a:p>
            <a:pPr algn="l"/>
            <a:r>
              <a:rPr lang="en-US" sz="1800" i="1" dirty="0" smtClean="0">
                <a:latin typeface="+mn-lt"/>
              </a:rPr>
              <a:t>Initiation of transcription</a:t>
            </a:r>
          </a:p>
          <a:p>
            <a:pPr algn="l"/>
            <a:r>
              <a:rPr lang="en-US" sz="1800" i="1" dirty="0">
                <a:latin typeface="+mn-lt"/>
              </a:rPr>
              <a:t>Nuclear localization</a:t>
            </a:r>
          </a:p>
          <a:p>
            <a:pPr algn="l"/>
            <a:r>
              <a:rPr lang="en-US" sz="1800" i="1" dirty="0" smtClean="0">
                <a:latin typeface="+mn-lt"/>
              </a:rPr>
              <a:t>Chromatin modification</a:t>
            </a:r>
          </a:p>
          <a:p>
            <a:pPr algn="l"/>
            <a:r>
              <a:rPr lang="en-US" sz="1800" i="1" dirty="0" smtClean="0">
                <a:latin typeface="+mn-lt"/>
              </a:rPr>
              <a:t>…</a:t>
            </a:r>
          </a:p>
          <a:p>
            <a:pPr algn="l"/>
            <a:endParaRPr lang="en-US" sz="1800" i="1" dirty="0" smtClean="0">
              <a:latin typeface="+mn-lt"/>
            </a:endParaRPr>
          </a:p>
          <a:p>
            <a:pPr algn="l"/>
            <a:r>
              <a:rPr lang="en-US" sz="1800" i="1" dirty="0" err="1" smtClean="0">
                <a:latin typeface="+mn-lt"/>
              </a:rPr>
              <a:t>Cytoplasmic</a:t>
            </a:r>
            <a:r>
              <a:rPr lang="en-US" sz="1800" i="1" dirty="0" smtClean="0">
                <a:latin typeface="+mn-lt"/>
              </a:rPr>
              <a:t> localization</a:t>
            </a:r>
          </a:p>
          <a:p>
            <a:pPr algn="l"/>
            <a:r>
              <a:rPr lang="en-US" sz="1800" i="1" dirty="0" smtClean="0">
                <a:latin typeface="+mn-lt"/>
              </a:rPr>
              <a:t>Translation</a:t>
            </a:r>
          </a:p>
          <a:p>
            <a:pPr algn="l"/>
            <a:endParaRPr lang="en-US" sz="1800" i="1" dirty="0" smtClean="0">
              <a:latin typeface="+mn-lt"/>
            </a:endParaRPr>
          </a:p>
          <a:p>
            <a:pPr algn="l"/>
            <a:endParaRPr lang="en-US" sz="1800" i="1" dirty="0">
              <a:latin typeface="+mn-lt"/>
            </a:endParaRPr>
          </a:p>
        </p:txBody>
      </p:sp>
      <p:sp>
        <p:nvSpPr>
          <p:cNvPr id="12" name="TextBox 11"/>
          <p:cNvSpPr txBox="1"/>
          <p:nvPr/>
        </p:nvSpPr>
        <p:spPr>
          <a:xfrm>
            <a:off x="5026437" y="2000219"/>
            <a:ext cx="2603215" cy="2862322"/>
          </a:xfrm>
          <a:prstGeom prst="rect">
            <a:avLst/>
          </a:prstGeom>
          <a:noFill/>
        </p:spPr>
        <p:txBody>
          <a:bodyPr wrap="square" rtlCol="0">
            <a:spAutoFit/>
          </a:bodyPr>
          <a:lstStyle/>
          <a:p>
            <a:pPr algn="l"/>
            <a:r>
              <a:rPr lang="en-US" sz="1800" dirty="0" smtClean="0">
                <a:solidFill>
                  <a:srgbClr val="000000"/>
                </a:solidFill>
                <a:latin typeface="+mn-lt"/>
              </a:rPr>
              <a:t>0.001   x 53/1   = 0.053</a:t>
            </a:r>
          </a:p>
          <a:p>
            <a:pPr algn="l"/>
            <a:r>
              <a:rPr lang="en-US" sz="1800" dirty="0" smtClean="0">
                <a:solidFill>
                  <a:srgbClr val="000000"/>
                </a:solidFill>
                <a:latin typeface="+mn-lt"/>
              </a:rPr>
              <a:t>0.002   x 53/2   = 0.053</a:t>
            </a:r>
          </a:p>
          <a:p>
            <a:pPr algn="l"/>
            <a:r>
              <a:rPr lang="en-US" sz="1800" dirty="0" smtClean="0">
                <a:solidFill>
                  <a:srgbClr val="000000"/>
                </a:solidFill>
                <a:latin typeface="+mn-lt"/>
              </a:rPr>
              <a:t>0.003   x 53/3   = 0.053</a:t>
            </a:r>
          </a:p>
          <a:p>
            <a:pPr algn="l"/>
            <a:r>
              <a:rPr lang="en-US" sz="1800" dirty="0" smtClean="0">
                <a:solidFill>
                  <a:srgbClr val="000000"/>
                </a:solidFill>
                <a:latin typeface="+mn-lt"/>
              </a:rPr>
              <a:t>0.0031 x 53/4   =</a:t>
            </a:r>
            <a:r>
              <a:rPr lang="en-US" sz="1800" dirty="0">
                <a:solidFill>
                  <a:srgbClr val="000000"/>
                </a:solidFill>
                <a:latin typeface="+mn-lt"/>
              </a:rPr>
              <a:t> </a:t>
            </a:r>
            <a:r>
              <a:rPr lang="en-US" sz="1800" dirty="0" smtClean="0">
                <a:solidFill>
                  <a:srgbClr val="000000"/>
                </a:solidFill>
                <a:latin typeface="+mn-lt"/>
              </a:rPr>
              <a:t>0.040</a:t>
            </a:r>
          </a:p>
          <a:p>
            <a:pPr algn="l"/>
            <a:r>
              <a:rPr lang="en-US" sz="1800" dirty="0" smtClean="0">
                <a:solidFill>
                  <a:srgbClr val="000000"/>
                </a:solidFill>
                <a:latin typeface="+mn-lt"/>
              </a:rPr>
              <a:t>0.005   x 53/5   = 0.053</a:t>
            </a:r>
          </a:p>
          <a:p>
            <a:pPr algn="l"/>
            <a:r>
              <a:rPr lang="en-US" sz="1800" dirty="0" smtClean="0">
                <a:solidFill>
                  <a:srgbClr val="000000"/>
                </a:solidFill>
                <a:latin typeface="+mn-lt"/>
              </a:rPr>
              <a:t>…</a:t>
            </a:r>
          </a:p>
          <a:p>
            <a:pPr algn="l"/>
            <a:endParaRPr lang="en-US" sz="1800" dirty="0" smtClean="0">
              <a:solidFill>
                <a:srgbClr val="000000"/>
              </a:solidFill>
              <a:latin typeface="+mn-lt"/>
            </a:endParaRPr>
          </a:p>
          <a:p>
            <a:pPr algn="l"/>
            <a:r>
              <a:rPr lang="en-US" sz="1800" dirty="0" smtClean="0">
                <a:solidFill>
                  <a:srgbClr val="000000"/>
                </a:solidFill>
                <a:latin typeface="+mn-lt"/>
              </a:rPr>
              <a:t>0.985   x 53/52  = 1.004</a:t>
            </a:r>
          </a:p>
          <a:p>
            <a:pPr algn="l"/>
            <a:r>
              <a:rPr lang="en-US" sz="1800" dirty="0" smtClean="0">
                <a:solidFill>
                  <a:srgbClr val="000000"/>
                </a:solidFill>
                <a:latin typeface="+mn-lt"/>
              </a:rPr>
              <a:t>0.99     x 53/53  = 0.99</a:t>
            </a:r>
          </a:p>
          <a:p>
            <a:pPr algn="l"/>
            <a:endParaRPr lang="en-US" sz="1800" dirty="0">
              <a:solidFill>
                <a:srgbClr val="000000"/>
              </a:solidFill>
              <a:latin typeface="+mn-lt"/>
            </a:endParaRPr>
          </a:p>
        </p:txBody>
      </p:sp>
      <p:sp>
        <p:nvSpPr>
          <p:cNvPr id="13" name="TextBox 12"/>
          <p:cNvSpPr txBox="1"/>
          <p:nvPr/>
        </p:nvSpPr>
        <p:spPr>
          <a:xfrm>
            <a:off x="558653" y="5476022"/>
            <a:ext cx="8258819" cy="646331"/>
          </a:xfrm>
          <a:prstGeom prst="rect">
            <a:avLst/>
          </a:prstGeom>
          <a:noFill/>
        </p:spPr>
        <p:txBody>
          <a:bodyPr wrap="square" rtlCol="0">
            <a:spAutoFit/>
          </a:bodyPr>
          <a:lstStyle/>
          <a:p>
            <a:pPr algn="l"/>
            <a:r>
              <a:rPr lang="en-US" sz="1800" b="1" dirty="0" smtClean="0">
                <a:solidFill>
                  <a:srgbClr val="0000FF"/>
                </a:solidFill>
                <a:latin typeface="+mn-lt"/>
              </a:rPr>
              <a:t>P-value threshold is highest ranking P-value for which corresponding Q-value is below desired significance threshold</a:t>
            </a:r>
            <a:endParaRPr lang="en-US" sz="1800" b="1" dirty="0">
              <a:solidFill>
                <a:srgbClr val="0000FF"/>
              </a:solidFill>
              <a:latin typeface="+mn-lt"/>
            </a:endParaRPr>
          </a:p>
        </p:txBody>
      </p:sp>
      <p:sp>
        <p:nvSpPr>
          <p:cNvPr id="14" name="TextBox 13"/>
          <p:cNvSpPr txBox="1"/>
          <p:nvPr/>
        </p:nvSpPr>
        <p:spPr>
          <a:xfrm>
            <a:off x="7528389" y="1989183"/>
            <a:ext cx="2603215" cy="2585323"/>
          </a:xfrm>
          <a:prstGeom prst="rect">
            <a:avLst/>
          </a:prstGeom>
          <a:noFill/>
        </p:spPr>
        <p:txBody>
          <a:bodyPr wrap="square" rtlCol="0">
            <a:spAutoFit/>
          </a:bodyPr>
          <a:lstStyle/>
          <a:p>
            <a:pPr algn="l"/>
            <a:r>
              <a:rPr lang="en-US" sz="1800" dirty="0" smtClean="0">
                <a:solidFill>
                  <a:srgbClr val="008000"/>
                </a:solidFill>
                <a:latin typeface="+mn-lt"/>
              </a:rPr>
              <a:t>0.040</a:t>
            </a:r>
          </a:p>
          <a:p>
            <a:pPr algn="l"/>
            <a:r>
              <a:rPr lang="en-US" sz="1800" dirty="0" smtClean="0">
                <a:solidFill>
                  <a:srgbClr val="008000"/>
                </a:solidFill>
                <a:latin typeface="+mn-lt"/>
              </a:rPr>
              <a:t>0.040</a:t>
            </a:r>
          </a:p>
          <a:p>
            <a:pPr algn="l"/>
            <a:r>
              <a:rPr lang="en-US" sz="1800" dirty="0" smtClean="0">
                <a:solidFill>
                  <a:srgbClr val="008000"/>
                </a:solidFill>
                <a:latin typeface="+mn-lt"/>
              </a:rPr>
              <a:t>0.040</a:t>
            </a:r>
          </a:p>
          <a:p>
            <a:pPr algn="l"/>
            <a:r>
              <a:rPr lang="en-US" sz="1800" dirty="0" smtClean="0">
                <a:solidFill>
                  <a:srgbClr val="008000"/>
                </a:solidFill>
                <a:latin typeface="+mn-lt"/>
              </a:rPr>
              <a:t>0.040</a:t>
            </a:r>
          </a:p>
          <a:p>
            <a:pPr algn="l"/>
            <a:r>
              <a:rPr lang="en-US" sz="1800" dirty="0" smtClean="0">
                <a:solidFill>
                  <a:srgbClr val="FF0000"/>
                </a:solidFill>
                <a:latin typeface="+mn-lt"/>
              </a:rPr>
              <a:t>0.053</a:t>
            </a:r>
          </a:p>
          <a:p>
            <a:pPr algn="l"/>
            <a:r>
              <a:rPr lang="en-US" sz="1800" dirty="0" smtClean="0">
                <a:latin typeface="+mn-lt"/>
              </a:rPr>
              <a:t>…</a:t>
            </a:r>
          </a:p>
          <a:p>
            <a:pPr algn="l"/>
            <a:endParaRPr lang="en-US" sz="1800" dirty="0">
              <a:solidFill>
                <a:srgbClr val="FF0000"/>
              </a:solidFill>
              <a:latin typeface="+mn-lt"/>
            </a:endParaRPr>
          </a:p>
          <a:p>
            <a:pPr algn="l"/>
            <a:r>
              <a:rPr lang="en-US" sz="1800" dirty="0" smtClean="0">
                <a:solidFill>
                  <a:srgbClr val="FF0000"/>
                </a:solidFill>
                <a:latin typeface="+mn-lt"/>
              </a:rPr>
              <a:t>0.99</a:t>
            </a:r>
          </a:p>
          <a:p>
            <a:pPr algn="l"/>
            <a:r>
              <a:rPr lang="en-US" sz="1800" dirty="0">
                <a:solidFill>
                  <a:srgbClr val="FF0000"/>
                </a:solidFill>
                <a:latin typeface="+mn-lt"/>
              </a:rPr>
              <a:t>0.99</a:t>
            </a:r>
            <a:endParaRPr lang="en-US" sz="1800" dirty="0">
              <a:solidFill>
                <a:srgbClr val="0000FF"/>
              </a:solidFill>
              <a:latin typeface="+mn-lt"/>
            </a:endParaRPr>
          </a:p>
        </p:txBody>
      </p:sp>
      <p:sp>
        <p:nvSpPr>
          <p:cNvPr id="15" name="TextBox 14"/>
          <p:cNvSpPr txBox="1"/>
          <p:nvPr/>
        </p:nvSpPr>
        <p:spPr>
          <a:xfrm>
            <a:off x="1711757" y="1232972"/>
            <a:ext cx="3257815" cy="369332"/>
          </a:xfrm>
          <a:prstGeom prst="rect">
            <a:avLst/>
          </a:prstGeom>
          <a:noFill/>
        </p:spPr>
        <p:txBody>
          <a:bodyPr wrap="none" rtlCol="0">
            <a:spAutoFit/>
          </a:bodyPr>
          <a:lstStyle/>
          <a:p>
            <a:pPr algn="l"/>
            <a:r>
              <a:rPr lang="en-US" sz="1800" b="1" dirty="0" smtClean="0">
                <a:solidFill>
                  <a:srgbClr val="0000FF"/>
                </a:solidFill>
                <a:latin typeface="+mn-lt"/>
              </a:rPr>
              <a:t>P-value threshold for FDR &lt; 0.05</a:t>
            </a:r>
            <a:endParaRPr lang="en-US" sz="1800" b="1" dirty="0">
              <a:solidFill>
                <a:srgbClr val="0000FF"/>
              </a:solidFill>
              <a:latin typeface="+mn-lt"/>
            </a:endParaRPr>
          </a:p>
        </p:txBody>
      </p:sp>
      <p:cxnSp>
        <p:nvCxnSpPr>
          <p:cNvPr id="17" name="Straight Arrow Connector 16"/>
          <p:cNvCxnSpPr/>
          <p:nvPr/>
        </p:nvCxnSpPr>
        <p:spPr>
          <a:xfrm>
            <a:off x="3436588" y="1609527"/>
            <a:ext cx="444145" cy="1343990"/>
          </a:xfrm>
          <a:prstGeom prst="straightConnector1">
            <a:avLst/>
          </a:prstGeom>
          <a:ln w="38100" cap="flat" cmpd="sng" algn="ctr">
            <a:solidFill>
              <a:srgbClr val="0000FF"/>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837404" y="2000219"/>
            <a:ext cx="1670223" cy="2862322"/>
          </a:xfrm>
          <a:prstGeom prst="rect">
            <a:avLst/>
          </a:prstGeom>
          <a:noFill/>
        </p:spPr>
        <p:txBody>
          <a:bodyPr wrap="square" rtlCol="0">
            <a:spAutoFit/>
          </a:bodyPr>
          <a:lstStyle/>
          <a:p>
            <a:pPr algn="l"/>
            <a:r>
              <a:rPr lang="en-US" sz="1800" dirty="0" smtClean="0">
                <a:solidFill>
                  <a:srgbClr val="000000"/>
                </a:solidFill>
                <a:latin typeface="+mn-lt"/>
              </a:rPr>
              <a:t>0.001</a:t>
            </a:r>
          </a:p>
          <a:p>
            <a:pPr algn="l"/>
            <a:r>
              <a:rPr lang="en-US" sz="1800" dirty="0" smtClean="0">
                <a:solidFill>
                  <a:srgbClr val="000000"/>
                </a:solidFill>
                <a:latin typeface="+mn-lt"/>
              </a:rPr>
              <a:t>0.002</a:t>
            </a:r>
          </a:p>
          <a:p>
            <a:pPr algn="l"/>
            <a:r>
              <a:rPr lang="en-US" sz="1800" dirty="0" smtClean="0">
                <a:solidFill>
                  <a:srgbClr val="000000"/>
                </a:solidFill>
                <a:latin typeface="+mn-lt"/>
              </a:rPr>
              <a:t>0.003</a:t>
            </a:r>
          </a:p>
          <a:p>
            <a:pPr algn="l"/>
            <a:r>
              <a:rPr lang="en-US" sz="1800" b="1" dirty="0" smtClean="0">
                <a:solidFill>
                  <a:srgbClr val="0000FF"/>
                </a:solidFill>
                <a:latin typeface="+mn-lt"/>
              </a:rPr>
              <a:t>0.0031</a:t>
            </a:r>
          </a:p>
          <a:p>
            <a:pPr algn="l"/>
            <a:r>
              <a:rPr lang="en-US" sz="1800" dirty="0" smtClean="0">
                <a:solidFill>
                  <a:srgbClr val="000000"/>
                </a:solidFill>
                <a:latin typeface="+mn-lt"/>
              </a:rPr>
              <a:t>0.005</a:t>
            </a:r>
          </a:p>
          <a:p>
            <a:pPr algn="l"/>
            <a:r>
              <a:rPr lang="en-US" sz="1800" dirty="0" smtClean="0">
                <a:solidFill>
                  <a:srgbClr val="000000"/>
                </a:solidFill>
                <a:latin typeface="+mn-lt"/>
              </a:rPr>
              <a:t>…</a:t>
            </a:r>
          </a:p>
          <a:p>
            <a:pPr algn="l"/>
            <a:endParaRPr lang="en-US" sz="1800" dirty="0">
              <a:solidFill>
                <a:srgbClr val="000000"/>
              </a:solidFill>
              <a:latin typeface="+mn-lt"/>
            </a:endParaRPr>
          </a:p>
          <a:p>
            <a:pPr algn="l"/>
            <a:r>
              <a:rPr lang="en-US" sz="1800" dirty="0" smtClean="0">
                <a:solidFill>
                  <a:srgbClr val="000000"/>
                </a:solidFill>
                <a:latin typeface="+mn-lt"/>
              </a:rPr>
              <a:t>0.97</a:t>
            </a:r>
          </a:p>
          <a:p>
            <a:pPr algn="l"/>
            <a:r>
              <a:rPr lang="en-US" sz="1800" dirty="0" smtClean="0">
                <a:solidFill>
                  <a:srgbClr val="000000"/>
                </a:solidFill>
                <a:latin typeface="+mn-lt"/>
              </a:rPr>
              <a:t>0.99</a:t>
            </a:r>
          </a:p>
          <a:p>
            <a:pPr algn="l"/>
            <a:endParaRPr lang="en-US" sz="1800" dirty="0">
              <a:solidFill>
                <a:srgbClr val="000000"/>
              </a:solidFill>
              <a:latin typeface="+mn-lt"/>
            </a:endParaRPr>
          </a:p>
        </p:txBody>
      </p:sp>
      <p:sp>
        <p:nvSpPr>
          <p:cNvPr id="16" name="Rectangle 15"/>
          <p:cNvSpPr/>
          <p:nvPr/>
        </p:nvSpPr>
        <p:spPr>
          <a:xfrm>
            <a:off x="6001577" y="4748848"/>
            <a:ext cx="3142423" cy="646331"/>
          </a:xfrm>
          <a:prstGeom prst="rect">
            <a:avLst/>
          </a:prstGeom>
        </p:spPr>
        <p:txBody>
          <a:bodyPr wrap="square">
            <a:spAutoFit/>
          </a:bodyPr>
          <a:lstStyle/>
          <a:p>
            <a:pPr algn="l"/>
            <a:r>
              <a:rPr lang="en-US" sz="1800" dirty="0" smtClean="0">
                <a:solidFill>
                  <a:srgbClr val="FF0000"/>
                </a:solidFill>
                <a:latin typeface="+mn-lt"/>
              </a:rPr>
              <a:t>Red: non-significant</a:t>
            </a:r>
          </a:p>
          <a:p>
            <a:pPr algn="l"/>
            <a:r>
              <a:rPr lang="en-US" sz="1800" dirty="0" smtClean="0">
                <a:solidFill>
                  <a:srgbClr val="008000"/>
                </a:solidFill>
                <a:latin typeface="+mn-lt"/>
              </a:rPr>
              <a:t>Green: significant at FDR &lt; 0.05</a:t>
            </a:r>
            <a:endParaRPr lang="en-US" sz="1800" dirty="0">
              <a:solidFill>
                <a:srgbClr val="008000"/>
              </a:solidFill>
              <a:latin typeface="+mn-lt"/>
            </a:endParaRPr>
          </a:p>
        </p:txBody>
      </p:sp>
      <p:sp>
        <p:nvSpPr>
          <p:cNvPr id="18" name="TextBox 17"/>
          <p:cNvSpPr txBox="1"/>
          <p:nvPr/>
        </p:nvSpPr>
        <p:spPr>
          <a:xfrm>
            <a:off x="3621637" y="1442407"/>
            <a:ext cx="1184940" cy="646331"/>
          </a:xfrm>
          <a:prstGeom prst="rect">
            <a:avLst/>
          </a:prstGeom>
          <a:noFill/>
        </p:spPr>
        <p:txBody>
          <a:bodyPr wrap="none" rtlCol="0">
            <a:spAutoFit/>
          </a:bodyPr>
          <a:lstStyle/>
          <a:p>
            <a:pPr algn="l"/>
            <a:r>
              <a:rPr lang="en-US" sz="1800" b="1" dirty="0" smtClean="0">
                <a:latin typeface="+mn-lt"/>
              </a:rPr>
              <a:t>(Nominal)</a:t>
            </a:r>
          </a:p>
          <a:p>
            <a:pPr algn="l"/>
            <a:r>
              <a:rPr lang="en-US" sz="1800" b="1" dirty="0" smtClean="0">
                <a:latin typeface="+mn-lt"/>
              </a:rPr>
              <a:t>P-value</a:t>
            </a:r>
            <a:endParaRPr lang="en-US" sz="1800" b="1" dirty="0">
              <a:latin typeface="+mn-lt"/>
            </a:endParaRPr>
          </a:p>
        </p:txBody>
      </p:sp>
    </p:spTree>
    <p:extLst>
      <p:ext uri="{BB962C8B-B14F-4D97-AF65-F5344CB8AC3E}">
        <p14:creationId xmlns:p14="http://schemas.microsoft.com/office/powerpoint/2010/main" val="2120703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274638"/>
            <a:ext cx="9144000" cy="639762"/>
          </a:xfrm>
          <a:ln/>
        </p:spPr>
        <p:txBody>
          <a:bodyPr rIns="116994">
            <a:noAutofit/>
          </a:bodyPr>
          <a:lstStyle/>
          <a:p>
            <a:pPr marL="40182"/>
            <a:r>
              <a:rPr lang="en-US" dirty="0"/>
              <a:t>Reducing </a:t>
            </a:r>
            <a:r>
              <a:rPr lang="en-US" dirty="0" smtClean="0"/>
              <a:t>correction </a:t>
            </a:r>
            <a:r>
              <a:rPr lang="en-US" dirty="0"/>
              <a:t>stringency</a:t>
            </a:r>
          </a:p>
        </p:txBody>
      </p:sp>
      <p:sp>
        <p:nvSpPr>
          <p:cNvPr id="5123" name="Rectangle 3"/>
          <p:cNvSpPr>
            <a:spLocks noGrp="1" noChangeArrowheads="1"/>
          </p:cNvSpPr>
          <p:nvPr>
            <p:ph idx="1"/>
          </p:nvPr>
        </p:nvSpPr>
        <p:spPr>
          <a:ln/>
        </p:spPr>
        <p:txBody>
          <a:bodyPr rIns="116994">
            <a:normAutofit/>
          </a:bodyPr>
          <a:lstStyle/>
          <a:p>
            <a:r>
              <a:rPr lang="en-US" dirty="0"/>
              <a:t>The correction to the P-value threshold </a:t>
            </a:r>
            <a:r>
              <a:rPr lang="en-US" dirty="0" smtClean="0"/>
              <a:t> </a:t>
            </a:r>
            <a:r>
              <a:rPr lang="en-US" dirty="0"/>
              <a:t>depends on the # of tests that you do, </a:t>
            </a:r>
            <a:endParaRPr lang="en-US" dirty="0" smtClean="0"/>
          </a:p>
          <a:p>
            <a:r>
              <a:rPr lang="en-US" dirty="0" smtClean="0"/>
              <a:t>so</a:t>
            </a:r>
            <a:r>
              <a:rPr lang="en-US" dirty="0"/>
              <a:t>, no matter what, </a:t>
            </a:r>
            <a:r>
              <a:rPr lang="en-US" i="1" dirty="0"/>
              <a:t>the more tests you do, the more sensitive the test needs to be</a:t>
            </a:r>
          </a:p>
          <a:p>
            <a:r>
              <a:rPr lang="en-US" dirty="0"/>
              <a:t>Can control the stringency by </a:t>
            </a:r>
            <a:r>
              <a:rPr lang="en-US" b="1" i="1" dirty="0"/>
              <a:t>reducing the number of tests</a:t>
            </a:r>
            <a:r>
              <a:rPr lang="en-US" dirty="0"/>
              <a:t>:  </a:t>
            </a:r>
            <a:endParaRPr lang="en-US" dirty="0" smtClean="0"/>
          </a:p>
          <a:p>
            <a:pPr lvl="1"/>
            <a:r>
              <a:rPr lang="en-US" dirty="0" smtClean="0"/>
              <a:t>e.g</a:t>
            </a:r>
            <a:r>
              <a:rPr lang="en-US" dirty="0"/>
              <a:t>. use GO </a:t>
            </a:r>
            <a:r>
              <a:rPr lang="en-US" dirty="0" smtClean="0"/>
              <a:t>slim</a:t>
            </a:r>
            <a:r>
              <a:rPr lang="en-US" dirty="0"/>
              <a:t>;</a:t>
            </a:r>
            <a:r>
              <a:rPr lang="en-US" dirty="0" smtClean="0"/>
              <a:t> </a:t>
            </a:r>
          </a:p>
          <a:p>
            <a:pPr lvl="1"/>
            <a:r>
              <a:rPr lang="en-US" dirty="0" smtClean="0"/>
              <a:t>restrict </a:t>
            </a:r>
            <a:r>
              <a:rPr lang="en-US" dirty="0"/>
              <a:t>testing to the appropriate GO </a:t>
            </a:r>
            <a:r>
              <a:rPr lang="en-US" dirty="0" smtClean="0"/>
              <a:t>annotations; </a:t>
            </a:r>
          </a:p>
          <a:p>
            <a:pPr lvl="1"/>
            <a:r>
              <a:rPr lang="en-US" dirty="0" smtClean="0"/>
              <a:t>or filter gene sets by size.</a:t>
            </a:r>
            <a:endParaRPr lang="en-US" dirty="0"/>
          </a:p>
        </p:txBody>
      </p:sp>
    </p:spTree>
    <p:extLst>
      <p:ext uri="{BB962C8B-B14F-4D97-AF65-F5344CB8AC3E}">
        <p14:creationId xmlns:p14="http://schemas.microsoft.com/office/powerpoint/2010/main" val="3125820605"/>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p:txBody>
          <a:bodyPr/>
          <a:lstStyle/>
          <a:p>
            <a:r>
              <a:rPr lang="ca-ES" dirty="0" smtClean="0"/>
              <a:t>Tools for </a:t>
            </a:r>
            <a:r>
              <a:rPr lang="ca-ES" dirty="0" err="1" smtClean="0"/>
              <a:t>Pathway</a:t>
            </a:r>
            <a:r>
              <a:rPr lang="ca-ES" dirty="0" smtClean="0"/>
              <a:t> </a:t>
            </a:r>
            <a:r>
              <a:rPr lang="ca-ES" dirty="0" err="1" smtClean="0"/>
              <a:t>Analysis</a:t>
            </a:r>
            <a:endParaRPr lang="en-US" dirty="0"/>
          </a:p>
        </p:txBody>
      </p:sp>
    </p:spTree>
    <p:extLst>
      <p:ext uri="{BB962C8B-B14F-4D97-AF65-F5344CB8AC3E}">
        <p14:creationId xmlns:p14="http://schemas.microsoft.com/office/powerpoint/2010/main" val="360161656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smtClean="0"/>
              <a:t>R/</a:t>
            </a:r>
            <a:r>
              <a:rPr lang="ca-ES" dirty="0" err="1" smtClean="0"/>
              <a:t>Bioconductor</a:t>
            </a:r>
            <a:endParaRPr lang="en-US" dirty="0"/>
          </a:p>
        </p:txBody>
      </p:sp>
      <p:pic>
        <p:nvPicPr>
          <p:cNvPr id="36865" name="Picture 1"/>
          <p:cNvPicPr>
            <a:picLocks noChangeAspect="1" noChangeArrowheads="1"/>
          </p:cNvPicPr>
          <p:nvPr/>
        </p:nvPicPr>
        <p:blipFill>
          <a:blip r:embed="rId2" cstate="print"/>
          <a:srcRect/>
          <a:stretch>
            <a:fillRect/>
          </a:stretch>
        </p:blipFill>
        <p:spPr bwMode="auto">
          <a:xfrm>
            <a:off x="609600" y="1066800"/>
            <a:ext cx="7817708" cy="4876800"/>
          </a:xfrm>
          <a:prstGeom prst="rect">
            <a:avLst/>
          </a:prstGeom>
          <a:noFill/>
          <a:ln w="9525">
            <a:noFill/>
            <a:miter lim="800000"/>
            <a:headEnd/>
            <a:tailEnd/>
          </a:ln>
        </p:spPr>
      </p:pic>
      <p:sp>
        <p:nvSpPr>
          <p:cNvPr id="5" name="4 CuadroTexto"/>
          <p:cNvSpPr txBox="1"/>
          <p:nvPr/>
        </p:nvSpPr>
        <p:spPr>
          <a:xfrm>
            <a:off x="304800" y="6172200"/>
            <a:ext cx="8340746" cy="369332"/>
          </a:xfrm>
          <a:prstGeom prst="rect">
            <a:avLst/>
          </a:prstGeom>
          <a:noFill/>
        </p:spPr>
        <p:txBody>
          <a:bodyPr wrap="none" rtlCol="0">
            <a:spAutoFit/>
          </a:bodyPr>
          <a:lstStyle/>
          <a:p>
            <a:r>
              <a:rPr lang="es-ES" sz="1800" b="0" i="1" dirty="0" smtClean="0">
                <a:latin typeface="Arial" pitchFamily="34" charset="0"/>
                <a:cs typeface="Arial" pitchFamily="34" charset="0"/>
              </a:rPr>
              <a:t>As of </a:t>
            </a:r>
            <a:r>
              <a:rPr lang="es-ES" sz="1800" b="0" i="1" dirty="0" err="1" smtClean="0">
                <a:latin typeface="Arial" pitchFamily="34" charset="0"/>
                <a:cs typeface="Arial" pitchFamily="34" charset="0"/>
              </a:rPr>
              <a:t>March</a:t>
            </a:r>
            <a:r>
              <a:rPr lang="es-ES" sz="1800" b="0" i="1" dirty="0" smtClean="0">
                <a:latin typeface="Arial" pitchFamily="34" charset="0"/>
                <a:cs typeface="Arial" pitchFamily="34" charset="0"/>
              </a:rPr>
              <a:t> 2017 </a:t>
            </a:r>
            <a:r>
              <a:rPr lang="es-ES" sz="1800" b="0" i="1" dirty="0" err="1" smtClean="0">
                <a:latin typeface="Arial" pitchFamily="34" charset="0"/>
                <a:cs typeface="Arial" pitchFamily="34" charset="0"/>
              </a:rPr>
              <a:t>there</a:t>
            </a:r>
            <a:r>
              <a:rPr lang="es-ES" sz="1800" b="0" i="1" dirty="0" smtClean="0">
                <a:latin typeface="Arial" pitchFamily="34" charset="0"/>
                <a:cs typeface="Arial" pitchFamily="34" charset="0"/>
              </a:rPr>
              <a:t> are 74 </a:t>
            </a:r>
            <a:r>
              <a:rPr lang="es-ES" sz="1800" b="0" i="1" dirty="0" err="1" smtClean="0">
                <a:latin typeface="Arial" pitchFamily="34" charset="0"/>
                <a:cs typeface="Arial" pitchFamily="34" charset="0"/>
              </a:rPr>
              <a:t>packages</a:t>
            </a:r>
            <a:r>
              <a:rPr lang="es-ES" sz="1800" b="0" i="1" dirty="0" smtClean="0">
                <a:latin typeface="Arial" pitchFamily="34" charset="0"/>
                <a:cs typeface="Arial" pitchFamily="34" charset="0"/>
              </a:rPr>
              <a:t> </a:t>
            </a:r>
            <a:r>
              <a:rPr lang="es-ES" sz="1800" b="0" i="1" dirty="0" err="1" smtClean="0">
                <a:latin typeface="Arial" pitchFamily="34" charset="0"/>
                <a:cs typeface="Arial" pitchFamily="34" charset="0"/>
              </a:rPr>
              <a:t>under</a:t>
            </a:r>
            <a:r>
              <a:rPr lang="es-ES" sz="1800" b="0" i="1" dirty="0" smtClean="0">
                <a:latin typeface="Arial" pitchFamily="34" charset="0"/>
                <a:cs typeface="Arial" pitchFamily="34" charset="0"/>
              </a:rPr>
              <a:t> </a:t>
            </a:r>
            <a:r>
              <a:rPr lang="es-ES" sz="1800" b="0" i="1" dirty="0" err="1" smtClean="0">
                <a:latin typeface="Arial" pitchFamily="34" charset="0"/>
                <a:cs typeface="Arial" pitchFamily="34" charset="0"/>
              </a:rPr>
              <a:t>the</a:t>
            </a:r>
            <a:r>
              <a:rPr lang="es-ES" sz="1800" b="0" i="1" dirty="0" smtClean="0">
                <a:latin typeface="Arial" pitchFamily="34" charset="0"/>
                <a:cs typeface="Arial" pitchFamily="34" charset="0"/>
              </a:rPr>
              <a:t> </a:t>
            </a:r>
            <a:r>
              <a:rPr lang="es-ES" sz="1800" b="0" i="1" dirty="0" err="1" smtClean="0">
                <a:latin typeface="Arial" pitchFamily="34" charset="0"/>
                <a:cs typeface="Arial" pitchFamily="34" charset="0"/>
              </a:rPr>
              <a:t>view</a:t>
            </a:r>
            <a:r>
              <a:rPr lang="es-ES" sz="1800" b="0" i="1" dirty="0" smtClean="0">
                <a:latin typeface="Arial" pitchFamily="34" charset="0"/>
                <a:cs typeface="Arial" pitchFamily="34" charset="0"/>
              </a:rPr>
              <a:t> “Gene Set </a:t>
            </a:r>
            <a:r>
              <a:rPr lang="es-ES" sz="1800" b="0" i="1" dirty="0" err="1" smtClean="0">
                <a:latin typeface="Arial" pitchFamily="34" charset="0"/>
                <a:cs typeface="Arial" pitchFamily="34" charset="0"/>
              </a:rPr>
              <a:t>Enrichment</a:t>
            </a:r>
            <a:r>
              <a:rPr lang="es-ES" sz="1800" b="0" i="1" dirty="0" smtClean="0">
                <a:latin typeface="Arial" pitchFamily="34" charset="0"/>
                <a:cs typeface="Arial" pitchFamily="34" charset="0"/>
              </a:rPr>
              <a:t>”</a:t>
            </a:r>
            <a:endParaRPr lang="es-ES" sz="1800" b="0" i="1" dirty="0">
              <a:latin typeface="Arial" pitchFamily="34" charset="0"/>
              <a:cs typeface="Arial" pitchFamily="34" charset="0"/>
            </a:endParaRPr>
          </a:p>
        </p:txBody>
      </p:sp>
    </p:spTree>
    <p:extLst>
      <p:ext uri="{BB962C8B-B14F-4D97-AF65-F5344CB8AC3E}">
        <p14:creationId xmlns:p14="http://schemas.microsoft.com/office/powerpoint/2010/main" val="24904847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err="1" smtClean="0"/>
              <a:t>Other</a:t>
            </a:r>
            <a:r>
              <a:rPr lang="es-ES" dirty="0" smtClean="0"/>
              <a:t> (non-R) </a:t>
            </a:r>
            <a:r>
              <a:rPr lang="es-ES" dirty="0" err="1" smtClean="0"/>
              <a:t>pathway</a:t>
            </a:r>
            <a:r>
              <a:rPr lang="es-ES" dirty="0" smtClean="0"/>
              <a:t> </a:t>
            </a:r>
            <a:r>
              <a:rPr lang="es-ES" dirty="0" err="1" smtClean="0"/>
              <a:t>analysis</a:t>
            </a:r>
            <a:r>
              <a:rPr lang="es-ES" dirty="0" smtClean="0"/>
              <a:t> </a:t>
            </a:r>
            <a:r>
              <a:rPr lang="es-ES" dirty="0" err="1" smtClean="0"/>
              <a:t>tools</a:t>
            </a:r>
            <a:endParaRPr lang="es-ES" dirty="0"/>
          </a:p>
        </p:txBody>
      </p:sp>
      <p:sp>
        <p:nvSpPr>
          <p:cNvPr id="3" name="2 Marcador de contenido"/>
          <p:cNvSpPr>
            <a:spLocks noGrp="1"/>
          </p:cNvSpPr>
          <p:nvPr>
            <p:ph idx="1"/>
          </p:nvPr>
        </p:nvSpPr>
        <p:spPr/>
        <p:txBody>
          <a:bodyPr>
            <a:normAutofit fontScale="70000" lnSpcReduction="20000"/>
          </a:bodyPr>
          <a:lstStyle/>
          <a:p>
            <a:r>
              <a:rPr lang="es-ES" dirty="0" smtClean="0"/>
              <a:t>DAVID</a:t>
            </a:r>
          </a:p>
          <a:p>
            <a:r>
              <a:rPr lang="es-ES" dirty="0" err="1" smtClean="0"/>
              <a:t>Pathway</a:t>
            </a:r>
            <a:r>
              <a:rPr lang="es-ES" dirty="0" smtClean="0"/>
              <a:t> </a:t>
            </a:r>
            <a:r>
              <a:rPr lang="es-ES" dirty="0" err="1" smtClean="0"/>
              <a:t>Painter</a:t>
            </a:r>
            <a:endParaRPr lang="es-ES" dirty="0" smtClean="0"/>
          </a:p>
          <a:p>
            <a:r>
              <a:rPr lang="es-ES" dirty="0" err="1" smtClean="0"/>
              <a:t>Babelomics</a:t>
            </a:r>
            <a:endParaRPr lang="es-ES" dirty="0" smtClean="0"/>
          </a:p>
          <a:p>
            <a:r>
              <a:rPr lang="es-ES" dirty="0" err="1" smtClean="0"/>
              <a:t>GenMAPP</a:t>
            </a:r>
            <a:r>
              <a:rPr lang="es-ES" dirty="0" smtClean="0"/>
              <a:t> (</a:t>
            </a:r>
            <a:r>
              <a:rPr lang="es-ES" dirty="0" err="1" smtClean="0"/>
              <a:t>www</a:t>
            </a:r>
            <a:r>
              <a:rPr lang="es-ES" dirty="0" smtClean="0"/>
              <a:t>. genmapp.com)</a:t>
            </a:r>
          </a:p>
          <a:p>
            <a:r>
              <a:rPr lang="es-ES" dirty="0" err="1" smtClean="0"/>
              <a:t>WikiPathways</a:t>
            </a:r>
            <a:r>
              <a:rPr lang="es-ES" dirty="0" smtClean="0"/>
              <a:t> (</a:t>
            </a:r>
            <a:r>
              <a:rPr lang="es-ES" dirty="0" err="1" smtClean="0"/>
              <a:t>www</a:t>
            </a:r>
            <a:r>
              <a:rPr lang="es-ES" dirty="0" smtClean="0"/>
              <a:t>. wikipathways.org)</a:t>
            </a:r>
          </a:p>
          <a:p>
            <a:r>
              <a:rPr lang="es-ES" dirty="0" err="1" smtClean="0"/>
              <a:t>cPath</a:t>
            </a:r>
            <a:r>
              <a:rPr lang="es-ES" dirty="0" smtClean="0"/>
              <a:t> (cbio.mskcc.org/</a:t>
            </a:r>
            <a:r>
              <a:rPr lang="es-ES" dirty="0" err="1" smtClean="0"/>
              <a:t>cpath</a:t>
            </a:r>
            <a:r>
              <a:rPr lang="es-ES" dirty="0" smtClean="0"/>
              <a:t>)</a:t>
            </a:r>
          </a:p>
          <a:p>
            <a:r>
              <a:rPr lang="es-ES" dirty="0" err="1" smtClean="0"/>
              <a:t>BioCyc</a:t>
            </a:r>
            <a:r>
              <a:rPr lang="es-ES" dirty="0" smtClean="0"/>
              <a:t> (</a:t>
            </a:r>
            <a:r>
              <a:rPr lang="es-ES" dirty="0" smtClean="0">
                <a:hlinkClick r:id="rId2"/>
              </a:rPr>
              <a:t>www.biocyc.org</a:t>
            </a:r>
            <a:r>
              <a:rPr lang="es-ES" dirty="0" smtClean="0"/>
              <a:t>)</a:t>
            </a:r>
          </a:p>
          <a:p>
            <a:r>
              <a:rPr lang="es-ES" dirty="0" err="1" smtClean="0"/>
              <a:t>Pubgene</a:t>
            </a:r>
            <a:r>
              <a:rPr lang="es-ES" dirty="0" smtClean="0"/>
              <a:t> (</a:t>
            </a:r>
            <a:r>
              <a:rPr lang="es-ES" dirty="0" smtClean="0">
                <a:hlinkClick r:id="rId3"/>
              </a:rPr>
              <a:t>www.pubgene.org</a:t>
            </a:r>
            <a:r>
              <a:rPr lang="es-ES" dirty="0" smtClean="0"/>
              <a:t>)</a:t>
            </a:r>
          </a:p>
          <a:p>
            <a:r>
              <a:rPr lang="es-ES" dirty="0" smtClean="0"/>
              <a:t>PANTHER (</a:t>
            </a:r>
            <a:r>
              <a:rPr lang="es-ES" dirty="0" err="1" smtClean="0"/>
              <a:t>www</a:t>
            </a:r>
            <a:r>
              <a:rPr lang="es-ES" dirty="0" smtClean="0"/>
              <a:t>. pantherdb.org)</a:t>
            </a:r>
          </a:p>
          <a:p>
            <a:r>
              <a:rPr lang="es-ES" dirty="0" err="1" smtClean="0"/>
              <a:t>WebGestalt</a:t>
            </a:r>
            <a:r>
              <a:rPr lang="es-ES" dirty="0" smtClean="0"/>
              <a:t> (bioinfo.vanderbilt.edu/</a:t>
            </a:r>
            <a:r>
              <a:rPr lang="es-ES" dirty="0" err="1" smtClean="0"/>
              <a:t>webgestalt</a:t>
            </a:r>
            <a:r>
              <a:rPr lang="es-ES" dirty="0" smtClean="0"/>
              <a:t>/)</a:t>
            </a:r>
          </a:p>
          <a:p>
            <a:r>
              <a:rPr lang="es-ES" dirty="0" err="1" smtClean="0"/>
              <a:t>ToppGeneSuite</a:t>
            </a:r>
            <a:r>
              <a:rPr lang="es-ES" dirty="0" smtClean="0"/>
              <a:t> (/toppgene.cchmc.org/)</a:t>
            </a:r>
          </a:p>
          <a:p>
            <a:r>
              <a:rPr lang="es-ES" dirty="0" err="1" smtClean="0"/>
              <a:t>GeneGo</a:t>
            </a:r>
            <a:r>
              <a:rPr lang="es-ES" dirty="0" smtClean="0"/>
              <a:t>/</a:t>
            </a:r>
            <a:r>
              <a:rPr lang="es-ES" dirty="0" err="1" smtClean="0"/>
              <a:t>MetaCore</a:t>
            </a:r>
            <a:r>
              <a:rPr lang="es-ES" dirty="0" smtClean="0"/>
              <a:t> (www.genego.com)</a:t>
            </a:r>
          </a:p>
          <a:p>
            <a:r>
              <a:rPr lang="es-ES" dirty="0" err="1" smtClean="0"/>
              <a:t>Ingenuity</a:t>
            </a:r>
            <a:r>
              <a:rPr lang="es-ES" dirty="0" smtClean="0"/>
              <a:t> </a:t>
            </a:r>
            <a:r>
              <a:rPr lang="es-ES" dirty="0" err="1" smtClean="0"/>
              <a:t>Pathway</a:t>
            </a:r>
            <a:r>
              <a:rPr lang="es-ES" dirty="0" smtClean="0"/>
              <a:t> </a:t>
            </a:r>
            <a:r>
              <a:rPr lang="es-ES" dirty="0" err="1" smtClean="0"/>
              <a:t>Analysis</a:t>
            </a:r>
            <a:r>
              <a:rPr lang="es-ES" dirty="0" smtClean="0"/>
              <a:t> (</a:t>
            </a:r>
            <a:r>
              <a:rPr lang="es-ES" dirty="0" smtClean="0">
                <a:hlinkClick r:id="rId4"/>
              </a:rPr>
              <a:t>www.ingenuity.com</a:t>
            </a:r>
            <a:r>
              <a:rPr lang="es-ES" dirty="0" smtClean="0"/>
              <a:t>)</a:t>
            </a:r>
          </a:p>
          <a:p>
            <a:r>
              <a:rPr lang="es-ES" dirty="0" err="1" smtClean="0"/>
              <a:t>Pathway</a:t>
            </a:r>
            <a:r>
              <a:rPr lang="es-ES" dirty="0" smtClean="0"/>
              <a:t> Studio (</a:t>
            </a:r>
            <a:r>
              <a:rPr lang="es-ES" dirty="0" err="1" smtClean="0"/>
              <a:t>www</a:t>
            </a:r>
            <a:r>
              <a:rPr lang="es-ES" dirty="0" smtClean="0"/>
              <a:t>. ariadnegenomics.com)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err="1" smtClean="0"/>
              <a:t>Managing</a:t>
            </a:r>
            <a:r>
              <a:rPr lang="es-ES" dirty="0" smtClean="0"/>
              <a:t> Gene </a:t>
            </a:r>
            <a:r>
              <a:rPr lang="es-ES" dirty="0" err="1"/>
              <a:t>L</a:t>
            </a:r>
            <a:r>
              <a:rPr lang="es-ES" dirty="0" err="1" smtClean="0"/>
              <a:t>ists</a:t>
            </a:r>
            <a:endParaRPr lang="ca-ES" dirty="0"/>
          </a:p>
        </p:txBody>
      </p:sp>
    </p:spTree>
    <p:extLst>
      <p:ext uri="{BB962C8B-B14F-4D97-AF65-F5344CB8AC3E}">
        <p14:creationId xmlns:p14="http://schemas.microsoft.com/office/powerpoint/2010/main" val="15826591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18"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19"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20"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BABELOMICS (FATIGO)</a:t>
            </a:r>
          </a:p>
        </p:txBody>
      </p:sp>
      <p:pic>
        <p:nvPicPr>
          <p:cNvPr id="3482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539" y="1041401"/>
            <a:ext cx="8767456" cy="5546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smtClean="0"/>
              <a:t>BABELOMICS (FATIGO et alt.)</a:t>
            </a:r>
            <a:endParaRPr lang="en-US" dirty="0"/>
          </a:p>
        </p:txBody>
      </p:sp>
    </p:spTree>
    <p:extLst>
      <p:ext uri="{BB962C8B-B14F-4D97-AF65-F5344CB8AC3E}">
        <p14:creationId xmlns:p14="http://schemas.microsoft.com/office/powerpoint/2010/main" val="338698793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42"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43"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44"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BABELOMICS (FATIGO)</a:t>
            </a:r>
          </a:p>
        </p:txBody>
      </p:sp>
      <p:pic>
        <p:nvPicPr>
          <p:cNvPr id="3584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521" y="1406525"/>
            <a:ext cx="5009347" cy="5218113"/>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smtClean="0"/>
              <a:t>Upload</a:t>
            </a:r>
            <a:r>
              <a:rPr lang="ca-ES" dirty="0" smtClean="0"/>
              <a:t> </a:t>
            </a:r>
            <a:r>
              <a:rPr lang="ca-ES" dirty="0" err="1" smtClean="0"/>
              <a:t>gene</a:t>
            </a:r>
            <a:r>
              <a:rPr lang="ca-ES" dirty="0" smtClean="0"/>
              <a:t> </a:t>
            </a:r>
            <a:r>
              <a:rPr lang="ca-ES" dirty="0" err="1" smtClean="0"/>
              <a:t>list</a:t>
            </a:r>
            <a:r>
              <a:rPr lang="ca-ES" dirty="0" smtClean="0"/>
              <a:t>, set </a:t>
            </a:r>
            <a:r>
              <a:rPr lang="ca-ES" dirty="0" err="1" smtClean="0"/>
              <a:t>parameters</a:t>
            </a:r>
            <a:endParaRPr lang="en-US" dirty="0"/>
          </a:p>
        </p:txBody>
      </p:sp>
    </p:spTree>
    <p:extLst>
      <p:ext uri="{BB962C8B-B14F-4D97-AF65-F5344CB8AC3E}">
        <p14:creationId xmlns:p14="http://schemas.microsoft.com/office/powerpoint/2010/main" val="33498474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66"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67"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68"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BABELOMICS (FATIGO)</a:t>
            </a:r>
          </a:p>
        </p:txBody>
      </p:sp>
      <p:pic>
        <p:nvPicPr>
          <p:cNvPr id="3686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521" y="1406525"/>
            <a:ext cx="5009347" cy="5218113"/>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87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1481" y="2087563"/>
            <a:ext cx="5284796" cy="4679950"/>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smtClean="0"/>
              <a:t>Obtain</a:t>
            </a:r>
            <a:r>
              <a:rPr lang="ca-ES" dirty="0" smtClean="0"/>
              <a:t> “</a:t>
            </a:r>
            <a:r>
              <a:rPr lang="ca-ES" dirty="0" err="1" smtClean="0"/>
              <a:t>significantly</a:t>
            </a:r>
            <a:r>
              <a:rPr lang="ca-ES" dirty="0" smtClean="0"/>
              <a:t> </a:t>
            </a:r>
            <a:r>
              <a:rPr lang="ca-ES" dirty="0" err="1" smtClean="0"/>
              <a:t>enriched</a:t>
            </a:r>
            <a:r>
              <a:rPr lang="ca-ES" dirty="0" smtClean="0"/>
              <a:t>” sets</a:t>
            </a:r>
            <a:endParaRPr lang="en-US" dirty="0"/>
          </a:p>
        </p:txBody>
      </p:sp>
    </p:spTree>
    <p:extLst>
      <p:ext uri="{BB962C8B-B14F-4D97-AF65-F5344CB8AC3E}">
        <p14:creationId xmlns:p14="http://schemas.microsoft.com/office/powerpoint/2010/main" val="428732355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890"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891"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892"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BABELOMICS (FATIGO)</a:t>
            </a:r>
          </a:p>
        </p:txBody>
      </p:sp>
      <p:pic>
        <p:nvPicPr>
          <p:cNvPr id="3789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193" y="1295400"/>
            <a:ext cx="5520684" cy="5327650"/>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smtClean="0"/>
              <a:t>Visualize</a:t>
            </a:r>
            <a:r>
              <a:rPr lang="ca-ES" dirty="0" smtClean="0"/>
              <a:t> </a:t>
            </a:r>
            <a:r>
              <a:rPr lang="ca-ES" dirty="0" err="1" smtClean="0"/>
              <a:t>results</a:t>
            </a:r>
            <a:endParaRPr lang="en-US" dirty="0"/>
          </a:p>
        </p:txBody>
      </p:sp>
    </p:spTree>
    <p:extLst>
      <p:ext uri="{BB962C8B-B14F-4D97-AF65-F5344CB8AC3E}">
        <p14:creationId xmlns:p14="http://schemas.microsoft.com/office/powerpoint/2010/main" val="35513152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14"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15"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16"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BABELOMICS (FATIGO)</a:t>
            </a:r>
          </a:p>
        </p:txBody>
      </p:sp>
      <p:pic>
        <p:nvPicPr>
          <p:cNvPr id="3891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193" y="1295400"/>
            <a:ext cx="5520684" cy="5327650"/>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1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9261" y="1655764"/>
            <a:ext cx="6701595" cy="5006975"/>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smtClean="0"/>
              <a:t>Visualize</a:t>
            </a:r>
            <a:r>
              <a:rPr lang="ca-ES" dirty="0" smtClean="0"/>
              <a:t> </a:t>
            </a:r>
            <a:r>
              <a:rPr lang="ca-ES" dirty="0" err="1" smtClean="0"/>
              <a:t>results</a:t>
            </a:r>
            <a:endParaRPr lang="en-US" dirty="0"/>
          </a:p>
        </p:txBody>
      </p:sp>
    </p:spTree>
    <p:extLst>
      <p:ext uri="{BB962C8B-B14F-4D97-AF65-F5344CB8AC3E}">
        <p14:creationId xmlns:p14="http://schemas.microsoft.com/office/powerpoint/2010/main" val="144858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938"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939"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940"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GSEA</a:t>
            </a:r>
          </a:p>
        </p:txBody>
      </p:sp>
      <p:pic>
        <p:nvPicPr>
          <p:cNvPr id="3994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178" y="1015734"/>
            <a:ext cx="7564422" cy="57597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a:t>“</a:t>
            </a:r>
            <a:r>
              <a:rPr lang="ca-ES" dirty="0" err="1"/>
              <a:t>Official</a:t>
            </a:r>
            <a:r>
              <a:rPr lang="ca-ES" dirty="0" smtClean="0"/>
              <a:t>” GSEA. BROAD </a:t>
            </a:r>
            <a:r>
              <a:rPr lang="ca-ES" dirty="0" err="1" smtClean="0"/>
              <a:t>Institute</a:t>
            </a:r>
            <a:endParaRPr lang="en-US" dirty="0"/>
          </a:p>
        </p:txBody>
      </p:sp>
    </p:spTree>
    <p:extLst>
      <p:ext uri="{BB962C8B-B14F-4D97-AF65-F5344CB8AC3E}">
        <p14:creationId xmlns:p14="http://schemas.microsoft.com/office/powerpoint/2010/main" val="108593223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62"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63"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64"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GSEA</a:t>
            </a:r>
          </a:p>
        </p:txBody>
      </p:sp>
      <p:pic>
        <p:nvPicPr>
          <p:cNvPr id="4096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306" y="1368425"/>
            <a:ext cx="5692107" cy="3092450"/>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smtClean="0"/>
              <a:t>Upload</a:t>
            </a:r>
            <a:r>
              <a:rPr lang="ca-ES" dirty="0" smtClean="0"/>
              <a:t> data </a:t>
            </a:r>
            <a:r>
              <a:rPr lang="ca-ES" dirty="0" err="1" smtClean="0"/>
              <a:t>matrix</a:t>
            </a:r>
            <a:r>
              <a:rPr lang="ca-ES" dirty="0" smtClean="0"/>
              <a:t> (</a:t>
            </a:r>
            <a:r>
              <a:rPr lang="ca-ES" dirty="0" err="1" smtClean="0"/>
              <a:t>not</a:t>
            </a:r>
            <a:r>
              <a:rPr lang="ca-ES" dirty="0" smtClean="0"/>
              <a:t> </a:t>
            </a:r>
            <a:r>
              <a:rPr lang="ca-ES" dirty="0" err="1" smtClean="0"/>
              <a:t>gene</a:t>
            </a:r>
            <a:r>
              <a:rPr lang="ca-ES" dirty="0" smtClean="0"/>
              <a:t> </a:t>
            </a:r>
            <a:r>
              <a:rPr lang="ca-ES" dirty="0" err="1" smtClean="0"/>
              <a:t>list</a:t>
            </a:r>
            <a:r>
              <a:rPr lang="ca-ES" dirty="0" smtClean="0"/>
              <a:t>!)</a:t>
            </a:r>
            <a:endParaRPr lang="en-US" dirty="0"/>
          </a:p>
        </p:txBody>
      </p:sp>
    </p:spTree>
    <p:extLst>
      <p:ext uri="{BB962C8B-B14F-4D97-AF65-F5344CB8AC3E}">
        <p14:creationId xmlns:p14="http://schemas.microsoft.com/office/powerpoint/2010/main" val="206059115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986"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987"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988"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GSEA</a:t>
            </a:r>
          </a:p>
        </p:txBody>
      </p:sp>
      <p:pic>
        <p:nvPicPr>
          <p:cNvPr id="4198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306" y="1368425"/>
            <a:ext cx="5692107" cy="3092450"/>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99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4070" y="1728788"/>
            <a:ext cx="4917043" cy="4983162"/>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smtClean="0"/>
              <a:t>Set </a:t>
            </a:r>
            <a:r>
              <a:rPr lang="ca-ES" dirty="0" err="1" smtClean="0"/>
              <a:t>analysis</a:t>
            </a:r>
            <a:r>
              <a:rPr lang="ca-ES" dirty="0" smtClean="0"/>
              <a:t> </a:t>
            </a:r>
            <a:r>
              <a:rPr lang="ca-ES" dirty="0" err="1" smtClean="0"/>
              <a:t>parameters</a:t>
            </a:r>
            <a:r>
              <a:rPr lang="ca-ES" dirty="0" smtClean="0"/>
              <a:t> </a:t>
            </a:r>
            <a:r>
              <a:rPr lang="ca-ES" dirty="0" err="1" smtClean="0"/>
              <a:t>and</a:t>
            </a:r>
            <a:r>
              <a:rPr lang="ca-ES" dirty="0" smtClean="0"/>
              <a:t> </a:t>
            </a:r>
            <a:r>
              <a:rPr lang="ca-ES" dirty="0" err="1" smtClean="0"/>
              <a:t>gene</a:t>
            </a:r>
            <a:r>
              <a:rPr lang="ca-ES" dirty="0" smtClean="0"/>
              <a:t> sets</a:t>
            </a:r>
            <a:endParaRPr lang="en-US" dirty="0"/>
          </a:p>
        </p:txBody>
      </p:sp>
    </p:spTree>
    <p:extLst>
      <p:ext uri="{BB962C8B-B14F-4D97-AF65-F5344CB8AC3E}">
        <p14:creationId xmlns:p14="http://schemas.microsoft.com/office/powerpoint/2010/main" val="130718447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010"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011"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012"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GSEA</a:t>
            </a:r>
          </a:p>
        </p:txBody>
      </p:sp>
      <p:pic>
        <p:nvPicPr>
          <p:cNvPr id="4301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7412" y="1077913"/>
            <a:ext cx="5315563" cy="56181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smtClean="0"/>
              <a:t>Get </a:t>
            </a:r>
            <a:r>
              <a:rPr lang="ca-ES" dirty="0" err="1" smtClean="0"/>
              <a:t>results</a:t>
            </a:r>
            <a:r>
              <a:rPr lang="ca-ES" dirty="0" smtClean="0"/>
              <a:t>. </a:t>
            </a:r>
            <a:r>
              <a:rPr lang="ca-ES" dirty="0" err="1" smtClean="0"/>
              <a:t>Interpret</a:t>
            </a:r>
            <a:r>
              <a:rPr lang="ca-ES" dirty="0" smtClean="0"/>
              <a:t> output</a:t>
            </a:r>
            <a:endParaRPr lang="en-US" dirty="0"/>
          </a:p>
        </p:txBody>
      </p:sp>
    </p:spTree>
    <p:extLst>
      <p:ext uri="{BB962C8B-B14F-4D97-AF65-F5344CB8AC3E}">
        <p14:creationId xmlns:p14="http://schemas.microsoft.com/office/powerpoint/2010/main" val="29239743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34"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35"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36"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DAVID</a:t>
            </a:r>
          </a:p>
        </p:txBody>
      </p:sp>
      <p:pic>
        <p:nvPicPr>
          <p:cNvPr id="4403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293" y="874714"/>
            <a:ext cx="7907414" cy="5991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smtClean="0"/>
              <a:t>DAVID</a:t>
            </a:r>
            <a:endParaRPr lang="en-US" dirty="0"/>
          </a:p>
        </p:txBody>
      </p:sp>
    </p:spTree>
    <p:extLst>
      <p:ext uri="{BB962C8B-B14F-4D97-AF65-F5344CB8AC3E}">
        <p14:creationId xmlns:p14="http://schemas.microsoft.com/office/powerpoint/2010/main" val="246248631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487362"/>
          </a:xfrm>
        </p:spPr>
        <p:txBody>
          <a:bodyPr>
            <a:normAutofit fontScale="90000"/>
          </a:bodyPr>
          <a:lstStyle/>
          <a:p>
            <a:r>
              <a:rPr lang="es-ES" dirty="0" err="1" smtClean="0"/>
              <a:t>The</a:t>
            </a:r>
            <a:r>
              <a:rPr lang="es-ES" dirty="0" smtClean="0"/>
              <a:t> </a:t>
            </a:r>
            <a:r>
              <a:rPr lang="es-ES" dirty="0" err="1" smtClean="0"/>
              <a:t>life-cycle</a:t>
            </a:r>
            <a:r>
              <a:rPr lang="es-ES" dirty="0" smtClean="0"/>
              <a:t> of </a:t>
            </a:r>
            <a:r>
              <a:rPr lang="es-ES" dirty="0" err="1" smtClean="0"/>
              <a:t>an</a:t>
            </a:r>
            <a:r>
              <a:rPr lang="es-ES" dirty="0" smtClean="0"/>
              <a:t> </a:t>
            </a:r>
            <a:r>
              <a:rPr lang="es-ES" dirty="0" err="1" smtClean="0"/>
              <a:t>omics-based</a:t>
            </a:r>
            <a:r>
              <a:rPr lang="es-ES" dirty="0" smtClean="0"/>
              <a:t> </a:t>
            </a:r>
            <a:r>
              <a:rPr lang="es-ES" dirty="0" err="1" smtClean="0"/>
              <a:t>study</a:t>
            </a:r>
            <a:endParaRPr lang="ca-ES" dirty="0"/>
          </a:p>
        </p:txBody>
      </p:sp>
      <p:sp>
        <p:nvSpPr>
          <p:cNvPr id="3" name="2 Llamada con línea 1"/>
          <p:cNvSpPr/>
          <p:nvPr/>
        </p:nvSpPr>
        <p:spPr>
          <a:xfrm>
            <a:off x="5251450" y="5638800"/>
            <a:ext cx="2139950" cy="351338"/>
          </a:xfrm>
          <a:prstGeom prst="borderCallout1">
            <a:avLst>
              <a:gd name="adj1" fmla="val 36370"/>
              <a:gd name="adj2" fmla="val -1389"/>
              <a:gd name="adj3" fmla="val 11160"/>
              <a:gd name="adj4" fmla="val -76690"/>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5" name="4 CuadroTexto"/>
          <p:cNvSpPr txBox="1"/>
          <p:nvPr/>
        </p:nvSpPr>
        <p:spPr>
          <a:xfrm>
            <a:off x="5251450" y="5638800"/>
            <a:ext cx="2063749" cy="338554"/>
          </a:xfrm>
          <a:prstGeom prst="rect">
            <a:avLst/>
          </a:prstGeom>
          <a:noFill/>
        </p:spPr>
        <p:txBody>
          <a:bodyPr wrap="square" rtlCol="0">
            <a:spAutoFit/>
          </a:bodyPr>
          <a:lstStyle/>
          <a:p>
            <a:r>
              <a:rPr lang="es-ES" sz="1600" b="0" i="1" dirty="0" err="1" smtClean="0">
                <a:latin typeface="Arial" panose="020B0604020202020204" pitchFamily="34" charset="0"/>
                <a:cs typeface="Arial" panose="020B0604020202020204" pitchFamily="34" charset="0"/>
              </a:rPr>
              <a:t>Pathway</a:t>
            </a:r>
            <a:r>
              <a:rPr lang="es-ES" sz="1600" b="0" i="1" dirty="0" smtClean="0">
                <a:latin typeface="Arial" panose="020B0604020202020204" pitchFamily="34" charset="0"/>
                <a:cs typeface="Arial" panose="020B0604020202020204" pitchFamily="34" charset="0"/>
              </a:rPr>
              <a:t> </a:t>
            </a:r>
            <a:r>
              <a:rPr lang="es-ES" sz="1600" b="0" i="1" dirty="0" err="1" smtClean="0">
                <a:latin typeface="Arial" panose="020B0604020202020204" pitchFamily="34" charset="0"/>
                <a:cs typeface="Arial" panose="020B0604020202020204" pitchFamily="34" charset="0"/>
              </a:rPr>
              <a:t>Analysis</a:t>
            </a:r>
            <a:r>
              <a:rPr lang="es-ES" sz="1600" b="0" i="1" dirty="0" smtClean="0">
                <a:latin typeface="Arial" panose="020B0604020202020204" pitchFamily="34" charset="0"/>
                <a:cs typeface="Arial" panose="020B0604020202020204" pitchFamily="34" charset="0"/>
              </a:rPr>
              <a:t> !!!</a:t>
            </a:r>
            <a:endParaRPr lang="ca-ES" sz="1600" b="0" i="1" dirty="0">
              <a:latin typeface="Arial" panose="020B0604020202020204" pitchFamily="34" charset="0"/>
              <a:cs typeface="Arial" panose="020B0604020202020204" pitchFamily="34" charset="0"/>
            </a:endParaRPr>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1" y="1005514"/>
            <a:ext cx="6768752" cy="52796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p:cNvSpPr/>
          <p:nvPr/>
        </p:nvSpPr>
        <p:spPr>
          <a:xfrm>
            <a:off x="478019" y="6273740"/>
            <a:ext cx="3986187" cy="369332"/>
          </a:xfrm>
          <a:prstGeom prst="rect">
            <a:avLst/>
          </a:prstGeom>
        </p:spPr>
        <p:txBody>
          <a:bodyPr wrap="square">
            <a:spAutoFit/>
          </a:bodyPr>
          <a:lstStyle/>
          <a:p>
            <a:r>
              <a:rPr lang="en-US" sz="1800" dirty="0" smtClean="0">
                <a:hlinkClick r:id="rId3"/>
              </a:rPr>
              <a:t>Fang et al. </a:t>
            </a:r>
            <a:r>
              <a:rPr lang="en-US" sz="1800" i="1" dirty="0" smtClean="0">
                <a:hlinkClick r:id="rId3"/>
              </a:rPr>
              <a:t>Cell </a:t>
            </a:r>
            <a:r>
              <a:rPr lang="en-US" sz="1800" i="1" dirty="0" err="1">
                <a:hlinkClick r:id="rId3"/>
              </a:rPr>
              <a:t>Biosci</a:t>
            </a:r>
            <a:r>
              <a:rPr lang="en-US" sz="1800" i="1" dirty="0">
                <a:hlinkClick r:id="rId3"/>
              </a:rPr>
              <a:t>. 2012; 2: 26.</a:t>
            </a:r>
            <a:endParaRPr lang="ca-ES" sz="1800" i="1" dirty="0"/>
          </a:p>
        </p:txBody>
      </p:sp>
    </p:spTree>
    <p:extLst>
      <p:ext uri="{BB962C8B-B14F-4D97-AF65-F5344CB8AC3E}">
        <p14:creationId xmlns:p14="http://schemas.microsoft.com/office/powerpoint/2010/main" val="363454838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58"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59"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60"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DAVID</a:t>
            </a:r>
          </a:p>
        </p:txBody>
      </p:sp>
      <p:pic>
        <p:nvPicPr>
          <p:cNvPr id="4506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329" y="979489"/>
            <a:ext cx="6370471" cy="4492625"/>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smtClean="0"/>
              <a:t>Upload</a:t>
            </a:r>
            <a:r>
              <a:rPr lang="ca-ES" dirty="0" smtClean="0"/>
              <a:t> </a:t>
            </a:r>
            <a:r>
              <a:rPr lang="ca-ES" dirty="0" err="1" smtClean="0"/>
              <a:t>gene</a:t>
            </a:r>
            <a:r>
              <a:rPr lang="ca-ES" dirty="0" smtClean="0"/>
              <a:t> </a:t>
            </a:r>
            <a:r>
              <a:rPr lang="ca-ES" dirty="0" err="1" smtClean="0"/>
              <a:t>lists</a:t>
            </a:r>
            <a:r>
              <a:rPr lang="ca-ES" dirty="0" smtClean="0"/>
              <a:t>. </a:t>
            </a:r>
            <a:r>
              <a:rPr lang="ca-ES" dirty="0" err="1" smtClean="0"/>
              <a:t>Define</a:t>
            </a:r>
            <a:r>
              <a:rPr lang="ca-ES" dirty="0" smtClean="0"/>
              <a:t> </a:t>
            </a:r>
            <a:r>
              <a:rPr lang="ca-ES" dirty="0" err="1" smtClean="0"/>
              <a:t>background</a:t>
            </a:r>
            <a:endParaRPr lang="en-US" dirty="0"/>
          </a:p>
        </p:txBody>
      </p:sp>
    </p:spTree>
    <p:extLst>
      <p:ext uri="{BB962C8B-B14F-4D97-AF65-F5344CB8AC3E}">
        <p14:creationId xmlns:p14="http://schemas.microsoft.com/office/powerpoint/2010/main" val="372019913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3"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4"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DAVID</a:t>
            </a:r>
          </a:p>
        </p:txBody>
      </p:sp>
      <p:pic>
        <p:nvPicPr>
          <p:cNvPr id="4608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260" y="1143000"/>
            <a:ext cx="5451822" cy="4973637"/>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smtClean="0"/>
              <a:t>Results</a:t>
            </a:r>
            <a:endParaRPr lang="en-US" dirty="0"/>
          </a:p>
        </p:txBody>
      </p:sp>
    </p:spTree>
    <p:extLst>
      <p:ext uri="{BB962C8B-B14F-4D97-AF65-F5344CB8AC3E}">
        <p14:creationId xmlns:p14="http://schemas.microsoft.com/office/powerpoint/2010/main" val="126580265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3"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4"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DAVID</a:t>
            </a:r>
          </a:p>
        </p:txBody>
      </p:sp>
      <p:pic>
        <p:nvPicPr>
          <p:cNvPr id="4608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260" y="1143000"/>
            <a:ext cx="5451822" cy="4973637"/>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smtClean="0"/>
              <a:t>Results</a:t>
            </a:r>
            <a:endParaRPr lang="en-US" dirty="0"/>
          </a:p>
        </p:txBody>
      </p:sp>
      <p:pic>
        <p:nvPicPr>
          <p:cNvPr id="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2602" y="1436688"/>
            <a:ext cx="5982207" cy="4973637"/>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7052517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3"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4"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DAVID</a:t>
            </a:r>
          </a:p>
        </p:txBody>
      </p:sp>
      <p:pic>
        <p:nvPicPr>
          <p:cNvPr id="4608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260" y="1143000"/>
            <a:ext cx="5451822" cy="4973637"/>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smtClean="0"/>
              <a:t>Results</a:t>
            </a:r>
            <a:endParaRPr lang="en-US" dirty="0"/>
          </a:p>
        </p:txBody>
      </p:sp>
      <p:pic>
        <p:nvPicPr>
          <p:cNvPr id="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2602" y="1436688"/>
            <a:ext cx="5982207" cy="4973637"/>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6400" y="1827233"/>
            <a:ext cx="6378847" cy="4895663"/>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2040694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54"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55" name="Text Box 3"/>
          <p:cNvSpPr txBox="1">
            <a:spLocks noChangeArrowheads="1"/>
          </p:cNvSpPr>
          <p:nvPr/>
        </p:nvSpPr>
        <p:spPr bwMode="auto">
          <a:xfrm>
            <a:off x="465586" y="152400"/>
            <a:ext cx="8228281"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56"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Ingenuity Pathway Analysis</a:t>
            </a:r>
          </a:p>
        </p:txBody>
      </p:sp>
      <p:pic>
        <p:nvPicPr>
          <p:cNvPr id="4915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914400"/>
            <a:ext cx="5499947" cy="5540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a:xfrm>
            <a:off x="457200" y="274638"/>
            <a:ext cx="8229600" cy="449262"/>
          </a:xfrm>
        </p:spPr>
        <p:txBody>
          <a:bodyPr>
            <a:normAutofit fontScale="90000"/>
          </a:bodyPr>
          <a:lstStyle/>
          <a:p>
            <a:r>
              <a:rPr lang="ca-ES" dirty="0" err="1" smtClean="0"/>
              <a:t>Ingenuity</a:t>
            </a:r>
            <a:r>
              <a:rPr lang="ca-ES" dirty="0" smtClean="0"/>
              <a:t> </a:t>
            </a:r>
            <a:r>
              <a:rPr lang="ca-ES" dirty="0" err="1" smtClean="0"/>
              <a:t>Pathways</a:t>
            </a:r>
            <a:endParaRPr lang="en-US" dirty="0"/>
          </a:p>
        </p:txBody>
      </p:sp>
    </p:spTree>
    <p:extLst>
      <p:ext uri="{BB962C8B-B14F-4D97-AF65-F5344CB8AC3E}">
        <p14:creationId xmlns:p14="http://schemas.microsoft.com/office/powerpoint/2010/main" val="280119976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err="1" smtClean="0"/>
              <a:t>Exercise</a:t>
            </a:r>
            <a:endParaRPr lang="es-ES" dirty="0"/>
          </a:p>
        </p:txBody>
      </p:sp>
      <p:sp>
        <p:nvSpPr>
          <p:cNvPr id="3" name="2 Marcador de contenido"/>
          <p:cNvSpPr>
            <a:spLocks noGrp="1"/>
          </p:cNvSpPr>
          <p:nvPr>
            <p:ph idx="1"/>
          </p:nvPr>
        </p:nvSpPr>
        <p:spPr/>
        <p:txBody>
          <a:bodyPr>
            <a:normAutofit/>
          </a:bodyPr>
          <a:lstStyle/>
          <a:p>
            <a:r>
              <a:rPr lang="es-ES" sz="2400" dirty="0" err="1" smtClean="0"/>
              <a:t>Obtain</a:t>
            </a:r>
            <a:r>
              <a:rPr lang="es-ES" sz="2400" dirty="0" smtClean="0"/>
              <a:t> a </a:t>
            </a:r>
            <a:r>
              <a:rPr lang="es-ES" sz="2400" b="1" dirty="0" smtClean="0"/>
              <a:t>gene </a:t>
            </a:r>
            <a:r>
              <a:rPr lang="es-ES" sz="2400" b="1" dirty="0" err="1" smtClean="0"/>
              <a:t>list</a:t>
            </a:r>
            <a:r>
              <a:rPr lang="es-ES" sz="2400" b="1" dirty="0" smtClean="0"/>
              <a:t> </a:t>
            </a:r>
            <a:r>
              <a:rPr lang="es-ES" sz="2400" dirty="0" smtClean="0"/>
              <a:t>and a </a:t>
            </a:r>
            <a:r>
              <a:rPr lang="es-ES" sz="2400" b="1" dirty="0" err="1" smtClean="0"/>
              <a:t>background</a:t>
            </a:r>
            <a:r>
              <a:rPr lang="es-ES" sz="2400" b="1" dirty="0" smtClean="0"/>
              <a:t> </a:t>
            </a:r>
            <a:r>
              <a:rPr lang="es-ES" sz="2400" b="1" dirty="0" err="1" smtClean="0"/>
              <a:t>list</a:t>
            </a:r>
            <a:r>
              <a:rPr lang="es-ES" sz="2400" b="1" dirty="0" smtClean="0"/>
              <a:t> </a:t>
            </a:r>
            <a:r>
              <a:rPr lang="es-ES" sz="2400" dirty="0" err="1" smtClean="0"/>
              <a:t>from</a:t>
            </a:r>
            <a:r>
              <a:rPr lang="es-ES" sz="2400" dirty="0" smtClean="0"/>
              <a:t> a </a:t>
            </a:r>
            <a:r>
              <a:rPr lang="es-ES" sz="2400" dirty="0" err="1" smtClean="0"/>
              <a:t>differential</a:t>
            </a:r>
            <a:r>
              <a:rPr lang="es-ES" sz="2400" dirty="0" smtClean="0"/>
              <a:t> </a:t>
            </a:r>
            <a:r>
              <a:rPr lang="es-ES" sz="2400" dirty="0" err="1" smtClean="0"/>
              <a:t>expression</a:t>
            </a:r>
            <a:r>
              <a:rPr lang="es-ES" sz="2400" dirty="0" smtClean="0"/>
              <a:t> </a:t>
            </a:r>
            <a:r>
              <a:rPr lang="es-ES" sz="2400" dirty="0" err="1" smtClean="0"/>
              <a:t>analysis</a:t>
            </a:r>
            <a:r>
              <a:rPr lang="es-ES" sz="2400" dirty="0" smtClean="0"/>
              <a:t> (</a:t>
            </a:r>
            <a:r>
              <a:rPr lang="es-ES" sz="2400" dirty="0" err="1" smtClean="0"/>
              <a:t>background</a:t>
            </a:r>
            <a:r>
              <a:rPr lang="es-ES" sz="2400" dirty="0" smtClean="0"/>
              <a:t> </a:t>
            </a:r>
            <a:r>
              <a:rPr lang="es-ES" sz="2400" dirty="0" err="1" smtClean="0"/>
              <a:t>may</a:t>
            </a:r>
            <a:r>
              <a:rPr lang="es-ES" sz="2400" dirty="0" smtClean="0"/>
              <a:t> </a:t>
            </a:r>
            <a:r>
              <a:rPr lang="es-ES" sz="2400" dirty="0" err="1" smtClean="0"/>
              <a:t>be</a:t>
            </a:r>
            <a:r>
              <a:rPr lang="es-ES" sz="2400" dirty="0" smtClean="0"/>
              <a:t> </a:t>
            </a:r>
            <a:r>
              <a:rPr lang="es-ES" sz="2400" dirty="0" err="1" smtClean="0"/>
              <a:t>the</a:t>
            </a:r>
            <a:r>
              <a:rPr lang="es-ES" sz="2400" dirty="0" smtClean="0"/>
              <a:t> </a:t>
            </a:r>
            <a:r>
              <a:rPr lang="es-ES" sz="2400" dirty="0" err="1" smtClean="0"/>
              <a:t>list</a:t>
            </a:r>
            <a:r>
              <a:rPr lang="es-ES" sz="2400" dirty="0" smtClean="0"/>
              <a:t> of </a:t>
            </a:r>
            <a:r>
              <a:rPr lang="es-ES" sz="2400" b="1" dirty="0" err="1" smtClean="0"/>
              <a:t>all</a:t>
            </a:r>
            <a:r>
              <a:rPr lang="es-ES" sz="2400" dirty="0" smtClean="0"/>
              <a:t> genes </a:t>
            </a:r>
            <a:r>
              <a:rPr lang="es-ES" sz="2400" dirty="0" err="1" smtClean="0"/>
              <a:t>analyzed</a:t>
            </a:r>
            <a:r>
              <a:rPr lang="es-ES" sz="2400" dirty="0" smtClean="0"/>
              <a:t>) (</a:t>
            </a:r>
            <a:r>
              <a:rPr lang="es-ES" sz="2400" dirty="0" err="1" smtClean="0"/>
              <a:t>see</a:t>
            </a:r>
            <a:r>
              <a:rPr lang="es-ES" sz="2400" dirty="0" smtClean="0"/>
              <a:t> </a:t>
            </a:r>
            <a:r>
              <a:rPr lang="es-ES" sz="2400" dirty="0" err="1" smtClean="0"/>
              <a:t>next</a:t>
            </a:r>
            <a:r>
              <a:rPr lang="es-ES" sz="2400" dirty="0" smtClean="0"/>
              <a:t> </a:t>
            </a:r>
            <a:r>
              <a:rPr lang="es-ES" sz="2400" dirty="0" err="1" smtClean="0"/>
              <a:t>slide</a:t>
            </a:r>
            <a:r>
              <a:rPr lang="es-ES" sz="2400" dirty="0" smtClean="0"/>
              <a:t>)</a:t>
            </a:r>
          </a:p>
          <a:p>
            <a:r>
              <a:rPr lang="es-ES" sz="2400" dirty="0" err="1" smtClean="0"/>
              <a:t>Convert</a:t>
            </a:r>
            <a:r>
              <a:rPr lang="es-ES" sz="2400" dirty="0" smtClean="0"/>
              <a:t> </a:t>
            </a:r>
            <a:r>
              <a:rPr lang="es-ES" sz="2400" dirty="0" err="1" smtClean="0"/>
              <a:t>identifiers</a:t>
            </a:r>
            <a:r>
              <a:rPr lang="es-ES" sz="2400" dirty="0" smtClean="0"/>
              <a:t> </a:t>
            </a:r>
            <a:r>
              <a:rPr lang="es-ES" sz="2400" dirty="0" err="1" smtClean="0"/>
              <a:t>into</a:t>
            </a:r>
            <a:r>
              <a:rPr lang="es-ES" sz="2400" dirty="0" smtClean="0"/>
              <a:t> “</a:t>
            </a:r>
            <a:r>
              <a:rPr lang="es-ES" sz="2400" dirty="0" err="1" smtClean="0"/>
              <a:t>Entrez</a:t>
            </a:r>
            <a:r>
              <a:rPr lang="es-ES" sz="2400" dirty="0" smtClean="0"/>
              <a:t>” </a:t>
            </a:r>
            <a:r>
              <a:rPr lang="es-ES" sz="2400" dirty="0" err="1" smtClean="0"/>
              <a:t>ids</a:t>
            </a:r>
            <a:r>
              <a:rPr lang="es-ES" sz="2400" dirty="0" smtClean="0"/>
              <a:t> </a:t>
            </a:r>
            <a:r>
              <a:rPr lang="es-ES" sz="2400" dirty="0" err="1" smtClean="0"/>
              <a:t>if</a:t>
            </a:r>
            <a:r>
              <a:rPr lang="es-ES" sz="2400" dirty="0" smtClean="0"/>
              <a:t> </a:t>
            </a:r>
            <a:r>
              <a:rPr lang="es-ES" sz="2400" dirty="0" err="1" smtClean="0"/>
              <a:t>they</a:t>
            </a:r>
            <a:r>
              <a:rPr lang="es-ES" sz="2400" dirty="0" smtClean="0"/>
              <a:t> are </a:t>
            </a:r>
            <a:r>
              <a:rPr lang="es-ES" sz="2400" dirty="0" err="1" smtClean="0"/>
              <a:t>not</a:t>
            </a:r>
            <a:r>
              <a:rPr lang="es-ES" sz="2400" dirty="0" smtClean="0"/>
              <a:t> </a:t>
            </a:r>
            <a:r>
              <a:rPr lang="es-ES" sz="2400" dirty="0" err="1" smtClean="0"/>
              <a:t>already</a:t>
            </a:r>
            <a:r>
              <a:rPr lang="es-ES" sz="2400" dirty="0" smtClean="0"/>
              <a:t> </a:t>
            </a:r>
            <a:r>
              <a:rPr lang="es-ES" sz="2400" dirty="0" err="1" smtClean="0"/>
              <a:t>converted</a:t>
            </a:r>
            <a:r>
              <a:rPr lang="es-ES" sz="2400" dirty="0" smtClean="0"/>
              <a:t>.</a:t>
            </a:r>
          </a:p>
          <a:p>
            <a:r>
              <a:rPr lang="es-ES" sz="2400" dirty="0" err="1" smtClean="0"/>
              <a:t>Select</a:t>
            </a:r>
            <a:r>
              <a:rPr lang="es-ES" sz="2400" dirty="0" smtClean="0"/>
              <a:t> </a:t>
            </a:r>
            <a:r>
              <a:rPr lang="es-ES" sz="2400" dirty="0" err="1" smtClean="0"/>
              <a:t>two</a:t>
            </a:r>
            <a:r>
              <a:rPr lang="es-ES" sz="2400" dirty="0" smtClean="0"/>
              <a:t> </a:t>
            </a:r>
            <a:r>
              <a:rPr lang="es-ES" sz="2400" dirty="0" err="1" smtClean="0"/>
              <a:t>pathway</a:t>
            </a:r>
            <a:r>
              <a:rPr lang="es-ES" sz="2400" dirty="0" smtClean="0"/>
              <a:t> </a:t>
            </a:r>
            <a:r>
              <a:rPr lang="es-ES" sz="2400" dirty="0" err="1" smtClean="0"/>
              <a:t>analysis</a:t>
            </a:r>
            <a:r>
              <a:rPr lang="es-ES" sz="2400" dirty="0" smtClean="0"/>
              <a:t> </a:t>
            </a:r>
            <a:r>
              <a:rPr lang="es-ES" sz="2400" dirty="0" err="1" smtClean="0"/>
              <a:t>tools</a:t>
            </a:r>
            <a:r>
              <a:rPr lang="es-ES" sz="2400" dirty="0" smtClean="0"/>
              <a:t> </a:t>
            </a:r>
            <a:r>
              <a:rPr lang="es-ES" sz="2400" dirty="0" err="1" smtClean="0"/>
              <a:t>e.g.</a:t>
            </a:r>
            <a:r>
              <a:rPr lang="es-ES" sz="2400" dirty="0" smtClean="0"/>
              <a:t> DAVID and </a:t>
            </a:r>
            <a:r>
              <a:rPr lang="es-ES" sz="2400" dirty="0" err="1" smtClean="0"/>
              <a:t>Babelomics</a:t>
            </a:r>
            <a:endParaRPr lang="es-ES" sz="2400" dirty="0" smtClean="0"/>
          </a:p>
          <a:p>
            <a:r>
              <a:rPr lang="es-ES" sz="2400" dirty="0" smtClean="0"/>
              <a:t>Do a Gene </a:t>
            </a:r>
            <a:r>
              <a:rPr lang="es-ES" sz="2400" dirty="0" err="1" smtClean="0"/>
              <a:t>Enrichment</a:t>
            </a:r>
            <a:r>
              <a:rPr lang="es-ES" sz="2400" dirty="0" smtClean="0"/>
              <a:t> </a:t>
            </a:r>
            <a:r>
              <a:rPr lang="es-ES" sz="2400" dirty="0" err="1" smtClean="0"/>
              <a:t>Analysis</a:t>
            </a:r>
            <a:r>
              <a:rPr lang="es-ES" sz="2400" dirty="0" smtClean="0"/>
              <a:t> </a:t>
            </a:r>
            <a:r>
              <a:rPr lang="es-ES" sz="2400" dirty="0" err="1" smtClean="0"/>
              <a:t>with</a:t>
            </a:r>
            <a:r>
              <a:rPr lang="es-ES" sz="2400" dirty="0" smtClean="0"/>
              <a:t> </a:t>
            </a:r>
            <a:r>
              <a:rPr lang="es-ES" sz="2400" dirty="0" err="1" smtClean="0"/>
              <a:t>each</a:t>
            </a:r>
            <a:r>
              <a:rPr lang="es-ES" sz="2400" dirty="0" smtClean="0"/>
              <a:t> </a:t>
            </a:r>
            <a:r>
              <a:rPr lang="es-ES" sz="2400" dirty="0" err="1" smtClean="0"/>
              <a:t>tool</a:t>
            </a:r>
            <a:r>
              <a:rPr lang="es-ES" sz="2400" dirty="0" smtClean="0"/>
              <a:t>.</a:t>
            </a:r>
          </a:p>
          <a:p>
            <a:r>
              <a:rPr lang="es-ES" sz="2400" dirty="0" smtClean="0"/>
              <a:t>Compare </a:t>
            </a:r>
            <a:r>
              <a:rPr lang="es-ES" sz="2400" dirty="0" err="1" smtClean="0"/>
              <a:t>the</a:t>
            </a:r>
            <a:r>
              <a:rPr lang="es-ES" sz="2400" dirty="0" smtClean="0"/>
              <a:t> 5-10 top </a:t>
            </a:r>
            <a:r>
              <a:rPr lang="es-ES" sz="2400" dirty="0" err="1" smtClean="0"/>
              <a:t>enriched</a:t>
            </a:r>
            <a:r>
              <a:rPr lang="es-ES" sz="2400" dirty="0" smtClean="0"/>
              <a:t> </a:t>
            </a:r>
            <a:r>
              <a:rPr lang="es-ES" sz="2400" dirty="0" err="1" smtClean="0"/>
              <a:t>categories</a:t>
            </a:r>
            <a:r>
              <a:rPr lang="es-ES" sz="2400" dirty="0" smtClean="0"/>
              <a:t> and </a:t>
            </a:r>
            <a:r>
              <a:rPr lang="es-ES" sz="2400" dirty="0" err="1" smtClean="0"/>
              <a:t>comment</a:t>
            </a:r>
            <a:r>
              <a:rPr lang="es-ES" sz="2400" dirty="0" smtClean="0"/>
              <a:t> </a:t>
            </a:r>
            <a:r>
              <a:rPr lang="es-ES" sz="2400" dirty="0" err="1" smtClean="0"/>
              <a:t>about</a:t>
            </a:r>
            <a:r>
              <a:rPr lang="es-ES" sz="2400" dirty="0" smtClean="0"/>
              <a:t> </a:t>
            </a:r>
            <a:r>
              <a:rPr lang="es-ES" sz="2400" dirty="0" err="1" smtClean="0"/>
              <a:t>the</a:t>
            </a:r>
            <a:r>
              <a:rPr lang="es-ES" sz="2400" dirty="0" smtClean="0"/>
              <a:t> </a:t>
            </a:r>
            <a:r>
              <a:rPr lang="es-ES" sz="2400" dirty="0" err="1" smtClean="0"/>
              <a:t>differences</a:t>
            </a:r>
            <a:r>
              <a:rPr lang="es-ES" sz="2400" dirty="0" smtClean="0"/>
              <a:t>.</a:t>
            </a:r>
          </a:p>
          <a:p>
            <a:r>
              <a:rPr lang="es-ES" sz="2400" dirty="0" err="1" smtClean="0"/>
              <a:t>Alternatively</a:t>
            </a:r>
            <a:r>
              <a:rPr lang="es-ES" sz="2400" dirty="0" smtClean="0"/>
              <a:t> do </a:t>
            </a:r>
            <a:r>
              <a:rPr lang="es-ES" sz="2400" dirty="0" err="1" smtClean="0"/>
              <a:t>it</a:t>
            </a:r>
            <a:r>
              <a:rPr lang="es-ES" sz="2400" dirty="0" smtClean="0"/>
              <a:t> </a:t>
            </a:r>
            <a:r>
              <a:rPr lang="es-ES" sz="2400" dirty="0" err="1" smtClean="0"/>
              <a:t>with</a:t>
            </a:r>
            <a:r>
              <a:rPr lang="es-ES" sz="2400" dirty="0" smtClean="0"/>
              <a:t> R/</a:t>
            </a:r>
            <a:r>
              <a:rPr lang="es-ES" sz="2400" dirty="0" err="1" smtClean="0"/>
              <a:t>Bioconductor</a:t>
            </a:r>
            <a:r>
              <a:rPr lang="es-ES" sz="2400" dirty="0" smtClean="0"/>
              <a:t> </a:t>
            </a:r>
            <a:r>
              <a:rPr lang="es-ES" sz="2400" dirty="0" err="1" smtClean="0"/>
              <a:t>with</a:t>
            </a:r>
            <a:r>
              <a:rPr lang="es-ES" sz="2400" dirty="0" smtClean="0"/>
              <a:t> </a:t>
            </a:r>
            <a:r>
              <a:rPr lang="es-ES" sz="2400" dirty="0" err="1" smtClean="0"/>
              <a:t>the</a:t>
            </a:r>
            <a:r>
              <a:rPr lang="es-ES" sz="2400" dirty="0" smtClean="0"/>
              <a:t> </a:t>
            </a:r>
            <a:r>
              <a:rPr lang="es-ES" sz="2400" dirty="0" err="1" smtClean="0"/>
              <a:t>code</a:t>
            </a:r>
            <a:r>
              <a:rPr lang="es-ES" sz="2400" dirty="0" smtClean="0"/>
              <a:t> </a:t>
            </a:r>
            <a:r>
              <a:rPr lang="es-ES" sz="2400" dirty="0" err="1" smtClean="0"/>
              <a:t>from</a:t>
            </a:r>
            <a:r>
              <a:rPr lang="es-ES" sz="2400" dirty="0" smtClean="0"/>
              <a:t> </a:t>
            </a:r>
            <a:r>
              <a:rPr lang="es-ES" sz="2400" dirty="0" err="1" smtClean="0"/>
              <a:t>the</a:t>
            </a:r>
            <a:r>
              <a:rPr lang="es-ES" sz="2400" dirty="0" smtClean="0"/>
              <a:t> </a:t>
            </a:r>
            <a:r>
              <a:rPr lang="es-ES" sz="2400" dirty="0" err="1" smtClean="0"/>
              <a:t>following</a:t>
            </a:r>
            <a:r>
              <a:rPr lang="es-ES" sz="2400" dirty="0" smtClean="0"/>
              <a:t> </a:t>
            </a:r>
            <a:r>
              <a:rPr lang="es-ES" sz="2400" dirty="0" err="1" smtClean="0"/>
              <a:t>slides</a:t>
            </a:r>
            <a:r>
              <a:rPr lang="es-ES" sz="2400" dirty="0" smtClean="0"/>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smtClean="0"/>
              <a:t>R </a:t>
            </a:r>
            <a:r>
              <a:rPr lang="es-ES" dirty="0" err="1" smtClean="0"/>
              <a:t>code</a:t>
            </a:r>
            <a:r>
              <a:rPr lang="es-ES" dirty="0" smtClean="0"/>
              <a:t> </a:t>
            </a:r>
            <a:r>
              <a:rPr lang="es-ES" dirty="0" err="1" smtClean="0"/>
              <a:t>to</a:t>
            </a:r>
            <a:r>
              <a:rPr lang="es-ES" dirty="0" smtClean="0"/>
              <a:t> prepare </a:t>
            </a:r>
            <a:r>
              <a:rPr lang="es-ES" dirty="0" err="1" smtClean="0"/>
              <a:t>the</a:t>
            </a:r>
            <a:r>
              <a:rPr lang="es-ES" dirty="0" smtClean="0"/>
              <a:t> data</a:t>
            </a:r>
            <a:endParaRPr lang="es-ES" dirty="0"/>
          </a:p>
        </p:txBody>
      </p:sp>
      <p:sp>
        <p:nvSpPr>
          <p:cNvPr id="3" name="2 Marcador de contenido"/>
          <p:cNvSpPr>
            <a:spLocks noGrp="1"/>
          </p:cNvSpPr>
          <p:nvPr>
            <p:ph idx="1"/>
          </p:nvPr>
        </p:nvSpPr>
        <p:spPr/>
        <p:txBody>
          <a:bodyPr>
            <a:normAutofit/>
          </a:bodyPr>
          <a:lstStyle/>
          <a:p>
            <a:pPr>
              <a:buNone/>
            </a:pPr>
            <a:r>
              <a:rPr lang="es-ES" sz="1600" dirty="0" err="1" smtClean="0">
                <a:latin typeface="Courier New" pitchFamily="49" charset="0"/>
                <a:cs typeface="Courier New" pitchFamily="49" charset="0"/>
              </a:rPr>
              <a:t>topTab</a:t>
            </a:r>
            <a:r>
              <a:rPr lang="es-ES" sz="1600" dirty="0" smtClean="0">
                <a:latin typeface="Courier New" pitchFamily="49" charset="0"/>
                <a:cs typeface="Courier New" pitchFamily="49" charset="0"/>
              </a:rPr>
              <a:t> &lt;- </a:t>
            </a:r>
            <a:r>
              <a:rPr lang="es-ES" sz="1600" dirty="0" err="1" smtClean="0">
                <a:latin typeface="Courier New" pitchFamily="49" charset="0"/>
                <a:cs typeface="Courier New" pitchFamily="49" charset="0"/>
              </a:rPr>
              <a:t>read.table</a:t>
            </a:r>
            <a:r>
              <a:rPr lang="es-ES" sz="1600" dirty="0" smtClean="0">
                <a:latin typeface="Courier New" pitchFamily="49" charset="0"/>
                <a:cs typeface="Courier New" pitchFamily="49" charset="0"/>
              </a:rPr>
              <a:t>(</a:t>
            </a:r>
            <a:r>
              <a:rPr lang="es-ES" sz="1600" dirty="0" smtClean="0">
                <a:latin typeface="Courier New" pitchFamily="49" charset="0"/>
                <a:cs typeface="Courier New" pitchFamily="49" charset="0"/>
                <a:hlinkClick r:id="rId2"/>
              </a:rPr>
              <a:t>“</a:t>
            </a:r>
            <a:r>
              <a:rPr lang="es-ES" sz="1600" dirty="0" err="1" smtClean="0">
                <a:latin typeface="Courier New" pitchFamily="49" charset="0"/>
                <a:cs typeface="Courier New" pitchFamily="49" charset="0"/>
                <a:hlinkClick r:id="rId2"/>
              </a:rPr>
              <a:t>https</a:t>
            </a:r>
            <a:r>
              <a:rPr lang="es-ES" sz="1600" dirty="0" smtClean="0">
                <a:latin typeface="Courier New" pitchFamily="49" charset="0"/>
                <a:cs typeface="Courier New" pitchFamily="49" charset="0"/>
                <a:hlinkClick r:id="rId2"/>
              </a:rPr>
              <a:t>://</a:t>
            </a:r>
            <a:r>
              <a:rPr lang="es-ES" sz="1600" dirty="0" err="1" smtClean="0">
                <a:latin typeface="Courier New" pitchFamily="49" charset="0"/>
                <a:cs typeface="Courier New" pitchFamily="49" charset="0"/>
                <a:hlinkClick r:id="rId2"/>
              </a:rPr>
              <a:t>raw.githubusercontent.com</a:t>
            </a:r>
            <a:r>
              <a:rPr lang="es-ES" sz="1600" dirty="0" smtClean="0">
                <a:latin typeface="Courier New" pitchFamily="49" charset="0"/>
                <a:cs typeface="Courier New" pitchFamily="49" charset="0"/>
                <a:hlinkClick r:id="rId2"/>
              </a:rPr>
              <a:t>/</a:t>
            </a:r>
            <a:r>
              <a:rPr lang="es-ES" sz="1600" dirty="0" err="1" smtClean="0">
                <a:latin typeface="Courier New" pitchFamily="49" charset="0"/>
                <a:cs typeface="Courier New" pitchFamily="49" charset="0"/>
                <a:hlinkClick r:id="rId2"/>
              </a:rPr>
              <a:t>alexsanchezpla</a:t>
            </a:r>
            <a:r>
              <a:rPr lang="es-ES" sz="1600" dirty="0" smtClean="0">
                <a:latin typeface="Courier New" pitchFamily="49" charset="0"/>
                <a:cs typeface="Courier New" pitchFamily="49" charset="0"/>
                <a:hlinkClick r:id="rId2"/>
              </a:rPr>
              <a:t>/scripts/</a:t>
            </a:r>
            <a:r>
              <a:rPr lang="es-ES" sz="1600" dirty="0" err="1" smtClean="0">
                <a:latin typeface="Courier New" pitchFamily="49" charset="0"/>
                <a:cs typeface="Courier New" pitchFamily="49" charset="0"/>
                <a:hlinkClick r:id="rId2"/>
              </a:rPr>
              <a:t>master</a:t>
            </a:r>
            <a:r>
              <a:rPr lang="es-ES" sz="1600" dirty="0" smtClean="0">
                <a:latin typeface="Courier New" pitchFamily="49" charset="0"/>
                <a:cs typeface="Courier New" pitchFamily="49" charset="0"/>
                <a:hlinkClick r:id="rId2"/>
              </a:rPr>
              <a:t>/</a:t>
            </a:r>
            <a:r>
              <a:rPr lang="es-ES" sz="1600" dirty="0" err="1" smtClean="0">
                <a:latin typeface="Courier New" pitchFamily="49" charset="0"/>
                <a:cs typeface="Courier New" pitchFamily="49" charset="0"/>
                <a:hlinkClick r:id="rId2"/>
              </a:rPr>
              <a:t>Exemple_Analisis_BioC</a:t>
            </a:r>
            <a:r>
              <a:rPr lang="es-ES" sz="1600" dirty="0" smtClean="0">
                <a:latin typeface="Courier New" pitchFamily="49" charset="0"/>
                <a:cs typeface="Courier New" pitchFamily="49" charset="0"/>
                <a:hlinkClick r:id="rId2"/>
              </a:rPr>
              <a:t>/</a:t>
            </a:r>
            <a:r>
              <a:rPr lang="es-ES" sz="1600" dirty="0" err="1" smtClean="0">
                <a:latin typeface="Courier New" pitchFamily="49" charset="0"/>
                <a:cs typeface="Courier New" pitchFamily="49" charset="0"/>
                <a:hlinkClick r:id="rId2"/>
              </a:rPr>
              <a:t>results</a:t>
            </a:r>
            <a:r>
              <a:rPr lang="es-ES" sz="1600" dirty="0" smtClean="0">
                <a:latin typeface="Courier New" pitchFamily="49" charset="0"/>
                <a:cs typeface="Courier New" pitchFamily="49" charset="0"/>
                <a:hlinkClick r:id="rId2"/>
              </a:rPr>
              <a:t>/ExpressAndTop_AvsB.csv2</a:t>
            </a:r>
            <a:r>
              <a:rPr lang="es-ES" sz="1600" dirty="0" smtClean="0">
                <a:latin typeface="Courier New" pitchFamily="49" charset="0"/>
                <a:cs typeface="Courier New" pitchFamily="49" charset="0"/>
              </a:rPr>
              <a:t>”,head=TRUE, </a:t>
            </a:r>
            <a:r>
              <a:rPr lang="es-ES" sz="1600" dirty="0" err="1" smtClean="0">
                <a:latin typeface="Courier New" pitchFamily="49" charset="0"/>
                <a:cs typeface="Courier New" pitchFamily="49" charset="0"/>
              </a:rPr>
              <a:t>sep</a:t>
            </a:r>
            <a:r>
              <a:rPr lang="es-ES" sz="1600" dirty="0" smtClean="0">
                <a:latin typeface="Courier New" pitchFamily="49" charset="0"/>
                <a:cs typeface="Courier New" pitchFamily="49" charset="0"/>
              </a:rPr>
              <a:t>=";", </a:t>
            </a:r>
            <a:r>
              <a:rPr lang="es-ES" sz="1600" dirty="0" err="1" smtClean="0">
                <a:latin typeface="Courier New" pitchFamily="49" charset="0"/>
                <a:cs typeface="Courier New" pitchFamily="49" charset="0"/>
              </a:rPr>
              <a:t>dec</a:t>
            </a:r>
            <a:r>
              <a:rPr lang="es-ES" sz="1600" dirty="0" smtClean="0">
                <a:latin typeface="Courier New" pitchFamily="49" charset="0"/>
                <a:cs typeface="Courier New" pitchFamily="49" charset="0"/>
              </a:rPr>
              <a:t>=",")</a:t>
            </a:r>
          </a:p>
          <a:p>
            <a:pPr>
              <a:buNone/>
            </a:pPr>
            <a:r>
              <a:rPr lang="es-ES" sz="1600" dirty="0" err="1" smtClean="0">
                <a:latin typeface="Courier New" pitchFamily="49" charset="0"/>
                <a:cs typeface="Courier New" pitchFamily="49" charset="0"/>
              </a:rPr>
              <a:t>colnames</a:t>
            </a:r>
            <a:r>
              <a:rPr lang="es-ES" sz="1600" dirty="0" smtClean="0">
                <a:latin typeface="Courier New" pitchFamily="49" charset="0"/>
                <a:cs typeface="Courier New" pitchFamily="49" charset="0"/>
              </a:rPr>
              <a:t>(</a:t>
            </a:r>
            <a:r>
              <a:rPr lang="es-ES" sz="1600" dirty="0" err="1" smtClean="0">
                <a:latin typeface="Courier New" pitchFamily="49" charset="0"/>
                <a:cs typeface="Courier New" pitchFamily="49" charset="0"/>
              </a:rPr>
              <a:t>topTab</a:t>
            </a:r>
            <a:r>
              <a:rPr lang="es-ES" sz="1600" dirty="0" smtClean="0">
                <a:latin typeface="Courier New" pitchFamily="49" charset="0"/>
                <a:cs typeface="Courier New" pitchFamily="49" charset="0"/>
              </a:rPr>
              <a:t>)</a:t>
            </a:r>
          </a:p>
          <a:p>
            <a:pPr>
              <a:buNone/>
            </a:pPr>
            <a:r>
              <a:rPr lang="es-ES" sz="1600" dirty="0" smtClean="0">
                <a:latin typeface="Courier New" pitchFamily="49" charset="0"/>
                <a:cs typeface="Courier New" pitchFamily="49" charset="0"/>
              </a:rPr>
              <a:t>head(</a:t>
            </a:r>
            <a:r>
              <a:rPr lang="es-ES" sz="1600" dirty="0" err="1" smtClean="0">
                <a:latin typeface="Courier New" pitchFamily="49" charset="0"/>
                <a:cs typeface="Courier New" pitchFamily="49" charset="0"/>
              </a:rPr>
              <a:t>topTab</a:t>
            </a:r>
            <a:r>
              <a:rPr lang="es-ES" sz="1600" dirty="0" smtClean="0">
                <a:latin typeface="Courier New" pitchFamily="49" charset="0"/>
                <a:cs typeface="Courier New" pitchFamily="49" charset="0"/>
              </a:rPr>
              <a:t>)</a:t>
            </a:r>
          </a:p>
          <a:p>
            <a:pPr>
              <a:buNone/>
            </a:pPr>
            <a:r>
              <a:rPr lang="es-ES" sz="1600" dirty="0" err="1" smtClean="0">
                <a:latin typeface="Courier New" pitchFamily="49" charset="0"/>
                <a:cs typeface="Courier New" pitchFamily="49" charset="0"/>
              </a:rPr>
              <a:t>geneListUp</a:t>
            </a:r>
            <a:r>
              <a:rPr lang="es-ES" sz="1600" dirty="0" smtClean="0">
                <a:latin typeface="Courier New" pitchFamily="49" charset="0"/>
                <a:cs typeface="Courier New" pitchFamily="49" charset="0"/>
              </a:rPr>
              <a:t> &lt;- </a:t>
            </a:r>
            <a:r>
              <a:rPr lang="es-ES" sz="1600" dirty="0" err="1" smtClean="0">
                <a:latin typeface="Courier New" pitchFamily="49" charset="0"/>
                <a:cs typeface="Courier New" pitchFamily="49" charset="0"/>
              </a:rPr>
              <a:t>unique</a:t>
            </a:r>
            <a:r>
              <a:rPr lang="es-ES" sz="1600" dirty="0" smtClean="0">
                <a:latin typeface="Courier New" pitchFamily="49" charset="0"/>
                <a:cs typeface="Courier New" pitchFamily="49" charset="0"/>
              </a:rPr>
              <a:t>(</a:t>
            </a:r>
            <a:br>
              <a:rPr lang="es-ES" sz="1600" dirty="0" smtClean="0">
                <a:latin typeface="Courier New" pitchFamily="49" charset="0"/>
                <a:cs typeface="Courier New" pitchFamily="49" charset="0"/>
              </a:rPr>
            </a:br>
            <a:r>
              <a:rPr lang="es-ES" sz="1600" dirty="0" err="1" smtClean="0">
                <a:latin typeface="Courier New" pitchFamily="49" charset="0"/>
                <a:cs typeface="Courier New" pitchFamily="49" charset="0"/>
              </a:rPr>
              <a:t>topTab$EntrezsA</a:t>
            </a:r>
            <a:r>
              <a:rPr lang="es-ES" sz="1600" dirty="0" smtClean="0">
                <a:latin typeface="Courier New" pitchFamily="49" charset="0"/>
                <a:cs typeface="Courier New" pitchFamily="49" charset="0"/>
              </a:rPr>
              <a:t> [</a:t>
            </a:r>
            <a:r>
              <a:rPr lang="es-ES" sz="1600" dirty="0" err="1" smtClean="0">
                <a:latin typeface="Courier New" pitchFamily="49" charset="0"/>
                <a:cs typeface="Courier New" pitchFamily="49" charset="0"/>
              </a:rPr>
              <a:t>topTab$adj.P.Val</a:t>
            </a:r>
            <a:r>
              <a:rPr lang="es-ES" sz="1600" dirty="0" smtClean="0">
                <a:latin typeface="Courier New" pitchFamily="49" charset="0"/>
                <a:cs typeface="Courier New" pitchFamily="49" charset="0"/>
              </a:rPr>
              <a:t>&lt;0.05 &amp; </a:t>
            </a:r>
            <a:r>
              <a:rPr lang="es-ES" sz="1600" dirty="0" err="1" smtClean="0">
                <a:latin typeface="Courier New" pitchFamily="49" charset="0"/>
                <a:cs typeface="Courier New" pitchFamily="49" charset="0"/>
              </a:rPr>
              <a:t>topTab$logFC</a:t>
            </a:r>
            <a:r>
              <a:rPr lang="es-ES" sz="1600" dirty="0" smtClean="0">
                <a:latin typeface="Courier New" pitchFamily="49" charset="0"/>
                <a:cs typeface="Courier New" pitchFamily="49" charset="0"/>
              </a:rPr>
              <a:t> &gt; 0] )</a:t>
            </a:r>
          </a:p>
          <a:p>
            <a:pPr>
              <a:buNone/>
            </a:pPr>
            <a:r>
              <a:rPr lang="es-ES" sz="1600" dirty="0" err="1" smtClean="0">
                <a:latin typeface="Courier New" pitchFamily="49" charset="0"/>
                <a:cs typeface="Courier New" pitchFamily="49" charset="0"/>
              </a:rPr>
              <a:t>length</a:t>
            </a:r>
            <a:r>
              <a:rPr lang="es-ES" sz="1600" dirty="0" smtClean="0">
                <a:latin typeface="Courier New" pitchFamily="49" charset="0"/>
                <a:cs typeface="Courier New" pitchFamily="49" charset="0"/>
              </a:rPr>
              <a:t>(</a:t>
            </a:r>
            <a:r>
              <a:rPr lang="es-ES" sz="1600" dirty="0" err="1" smtClean="0">
                <a:latin typeface="Courier New" pitchFamily="49" charset="0"/>
                <a:cs typeface="Courier New" pitchFamily="49" charset="0"/>
              </a:rPr>
              <a:t>geneListUp</a:t>
            </a:r>
            <a:r>
              <a:rPr lang="es-ES" sz="1600" dirty="0" smtClean="0">
                <a:latin typeface="Courier New" pitchFamily="49" charset="0"/>
                <a:cs typeface="Courier New" pitchFamily="49" charset="0"/>
              </a:rPr>
              <a:t>)</a:t>
            </a:r>
          </a:p>
          <a:p>
            <a:pPr>
              <a:buNone/>
            </a:pPr>
            <a:r>
              <a:rPr lang="es-ES" sz="1600" dirty="0" err="1" smtClean="0">
                <a:latin typeface="Courier New" pitchFamily="49" charset="0"/>
                <a:cs typeface="Courier New" pitchFamily="49" charset="0"/>
              </a:rPr>
              <a:t>geneListDown</a:t>
            </a:r>
            <a:r>
              <a:rPr lang="es-ES" sz="1600" dirty="0" smtClean="0">
                <a:latin typeface="Courier New" pitchFamily="49" charset="0"/>
                <a:cs typeface="Courier New" pitchFamily="49" charset="0"/>
              </a:rPr>
              <a:t> &lt;- </a:t>
            </a:r>
            <a:r>
              <a:rPr lang="es-ES" sz="1600" dirty="0" err="1" smtClean="0">
                <a:latin typeface="Courier New" pitchFamily="49" charset="0"/>
                <a:cs typeface="Courier New" pitchFamily="49" charset="0"/>
              </a:rPr>
              <a:t>unique</a:t>
            </a:r>
            <a:r>
              <a:rPr lang="es-ES" sz="1600" dirty="0" smtClean="0">
                <a:latin typeface="Courier New" pitchFamily="49" charset="0"/>
                <a:cs typeface="Courier New" pitchFamily="49" charset="0"/>
              </a:rPr>
              <a:t>(</a:t>
            </a:r>
            <a:br>
              <a:rPr lang="es-ES" sz="1600" dirty="0" smtClean="0">
                <a:latin typeface="Courier New" pitchFamily="49" charset="0"/>
                <a:cs typeface="Courier New" pitchFamily="49" charset="0"/>
              </a:rPr>
            </a:br>
            <a:r>
              <a:rPr lang="es-ES" sz="1600" dirty="0" err="1" smtClean="0">
                <a:latin typeface="Courier New" pitchFamily="49" charset="0"/>
                <a:cs typeface="Courier New" pitchFamily="49" charset="0"/>
              </a:rPr>
              <a:t>topTab$EntrezsA</a:t>
            </a:r>
            <a:r>
              <a:rPr lang="es-ES" sz="1600" dirty="0" smtClean="0">
                <a:latin typeface="Courier New" pitchFamily="49" charset="0"/>
                <a:cs typeface="Courier New" pitchFamily="49" charset="0"/>
              </a:rPr>
              <a:t> [</a:t>
            </a:r>
            <a:r>
              <a:rPr lang="es-ES" sz="1600" dirty="0" err="1" smtClean="0">
                <a:latin typeface="Courier New" pitchFamily="49" charset="0"/>
                <a:cs typeface="Courier New" pitchFamily="49" charset="0"/>
              </a:rPr>
              <a:t>topTab$adj.P.Val</a:t>
            </a:r>
            <a:r>
              <a:rPr lang="es-ES" sz="1600" dirty="0" smtClean="0">
                <a:latin typeface="Courier New" pitchFamily="49" charset="0"/>
                <a:cs typeface="Courier New" pitchFamily="49" charset="0"/>
              </a:rPr>
              <a:t>&lt;0.05 &amp; </a:t>
            </a:r>
            <a:r>
              <a:rPr lang="es-ES" sz="1600" dirty="0" err="1" smtClean="0">
                <a:latin typeface="Courier New" pitchFamily="49" charset="0"/>
                <a:cs typeface="Courier New" pitchFamily="49" charset="0"/>
              </a:rPr>
              <a:t>topTab$logFC</a:t>
            </a:r>
            <a:r>
              <a:rPr lang="es-ES" sz="1600" dirty="0" smtClean="0">
                <a:latin typeface="Courier New" pitchFamily="49" charset="0"/>
                <a:cs typeface="Courier New" pitchFamily="49" charset="0"/>
              </a:rPr>
              <a:t> &lt; 0] )</a:t>
            </a:r>
          </a:p>
          <a:p>
            <a:pPr>
              <a:buNone/>
            </a:pPr>
            <a:r>
              <a:rPr lang="es-ES" sz="1600" dirty="0" err="1" smtClean="0">
                <a:latin typeface="Courier New" pitchFamily="49" charset="0"/>
                <a:cs typeface="Courier New" pitchFamily="49" charset="0"/>
              </a:rPr>
              <a:t>length</a:t>
            </a:r>
            <a:r>
              <a:rPr lang="es-ES" sz="1600" dirty="0" smtClean="0">
                <a:latin typeface="Courier New" pitchFamily="49" charset="0"/>
                <a:cs typeface="Courier New" pitchFamily="49" charset="0"/>
              </a:rPr>
              <a:t>(</a:t>
            </a:r>
            <a:r>
              <a:rPr lang="es-ES" sz="1600" dirty="0" err="1" smtClean="0">
                <a:latin typeface="Courier New" pitchFamily="49" charset="0"/>
                <a:cs typeface="Courier New" pitchFamily="49" charset="0"/>
              </a:rPr>
              <a:t>geneListDown</a:t>
            </a:r>
            <a:r>
              <a:rPr lang="es-ES" sz="1600" dirty="0" smtClean="0">
                <a:latin typeface="Courier New" pitchFamily="49" charset="0"/>
                <a:cs typeface="Courier New" pitchFamily="49" charset="0"/>
              </a:rPr>
              <a:t>)</a:t>
            </a:r>
          </a:p>
          <a:p>
            <a:pPr>
              <a:buNone/>
            </a:pPr>
            <a:r>
              <a:rPr lang="es-ES" sz="1600" dirty="0" err="1" smtClean="0">
                <a:latin typeface="Courier New" pitchFamily="49" charset="0"/>
                <a:cs typeface="Courier New" pitchFamily="49" charset="0"/>
              </a:rPr>
              <a:t>geneUniverse</a:t>
            </a:r>
            <a:r>
              <a:rPr lang="es-ES" sz="1600" dirty="0" smtClean="0">
                <a:latin typeface="Courier New" pitchFamily="49" charset="0"/>
                <a:cs typeface="Courier New" pitchFamily="49" charset="0"/>
              </a:rPr>
              <a:t> &lt;- </a:t>
            </a:r>
            <a:r>
              <a:rPr lang="es-ES" sz="1600" dirty="0" err="1" smtClean="0">
                <a:latin typeface="Courier New" pitchFamily="49" charset="0"/>
                <a:cs typeface="Courier New" pitchFamily="49" charset="0"/>
              </a:rPr>
              <a:t>unique</a:t>
            </a:r>
            <a:r>
              <a:rPr lang="es-ES" sz="1600" dirty="0" smtClean="0">
                <a:latin typeface="Courier New" pitchFamily="49" charset="0"/>
                <a:cs typeface="Courier New" pitchFamily="49" charset="0"/>
              </a:rPr>
              <a:t>(</a:t>
            </a:r>
            <a:r>
              <a:rPr lang="es-ES" sz="1600" dirty="0" err="1" smtClean="0">
                <a:latin typeface="Courier New" pitchFamily="49" charset="0"/>
                <a:cs typeface="Courier New" pitchFamily="49" charset="0"/>
              </a:rPr>
              <a:t>topTab$EntrezsA</a:t>
            </a:r>
            <a:r>
              <a:rPr lang="es-ES" sz="1600" dirty="0" smtClean="0">
                <a:latin typeface="Courier New" pitchFamily="49" charset="0"/>
                <a:cs typeface="Courier New" pitchFamily="49" charset="0"/>
              </a:rPr>
              <a:t>)</a:t>
            </a:r>
          </a:p>
          <a:p>
            <a:pPr>
              <a:buNone/>
            </a:pPr>
            <a:r>
              <a:rPr lang="es-ES" sz="1600" dirty="0" err="1" smtClean="0">
                <a:latin typeface="Courier New" pitchFamily="49" charset="0"/>
                <a:cs typeface="Courier New" pitchFamily="49" charset="0"/>
              </a:rPr>
              <a:t>length</a:t>
            </a:r>
            <a:r>
              <a:rPr lang="es-ES" sz="1600" dirty="0" smtClean="0">
                <a:latin typeface="Courier New" pitchFamily="49" charset="0"/>
                <a:cs typeface="Courier New" pitchFamily="49" charset="0"/>
              </a:rPr>
              <a:t>(</a:t>
            </a:r>
            <a:r>
              <a:rPr lang="es-ES" sz="1600" dirty="0" err="1" smtClean="0">
                <a:latin typeface="Courier New" pitchFamily="49" charset="0"/>
                <a:cs typeface="Courier New" pitchFamily="49" charset="0"/>
              </a:rPr>
              <a:t>geneUniverse</a:t>
            </a:r>
            <a:r>
              <a:rPr lang="es-ES" sz="1600" dirty="0" smtClean="0">
                <a:latin typeface="Courier New" pitchFamily="49" charset="0"/>
                <a:cs typeface="Courier New" pitchFamily="49" charset="0"/>
              </a:rPr>
              <a:t>)</a:t>
            </a:r>
          </a:p>
          <a:p>
            <a:pPr>
              <a:buNone/>
            </a:pPr>
            <a:r>
              <a:rPr lang="es-ES" sz="1600" dirty="0" smtClean="0">
                <a:latin typeface="Courier New" pitchFamily="49" charset="0"/>
                <a:cs typeface="Courier New" pitchFamily="49" charset="0"/>
              </a:rPr>
              <a:t>write.csv(</a:t>
            </a:r>
            <a:r>
              <a:rPr lang="es-ES" sz="1600" dirty="0" err="1" smtClean="0">
                <a:latin typeface="Courier New" pitchFamily="49" charset="0"/>
                <a:cs typeface="Courier New" pitchFamily="49" charset="0"/>
              </a:rPr>
              <a:t>geneListUp</a:t>
            </a:r>
            <a:r>
              <a:rPr lang="es-ES" sz="1600" dirty="0" smtClean="0">
                <a:latin typeface="Courier New" pitchFamily="49" charset="0"/>
                <a:cs typeface="Courier New" pitchFamily="49" charset="0"/>
              </a:rPr>
              <a:t>, </a:t>
            </a:r>
            <a:r>
              <a:rPr lang="es-ES" sz="1600" dirty="0" err="1" smtClean="0">
                <a:latin typeface="Courier New" pitchFamily="49" charset="0"/>
                <a:cs typeface="Courier New" pitchFamily="49" charset="0"/>
              </a:rPr>
              <a:t>file</a:t>
            </a:r>
            <a:r>
              <a:rPr lang="es-ES" sz="1600" dirty="0" smtClean="0">
                <a:latin typeface="Courier New" pitchFamily="49" charset="0"/>
                <a:cs typeface="Courier New" pitchFamily="49" charset="0"/>
              </a:rPr>
              <a:t>="</a:t>
            </a:r>
            <a:r>
              <a:rPr lang="es-ES" sz="1600" dirty="0" err="1" smtClean="0">
                <a:latin typeface="Courier New" pitchFamily="49" charset="0"/>
                <a:cs typeface="Courier New" pitchFamily="49" charset="0"/>
              </a:rPr>
              <a:t>selectedAvsB.up.csv</a:t>
            </a:r>
            <a:r>
              <a:rPr lang="es-ES" sz="1600" dirty="0" smtClean="0">
                <a:latin typeface="Courier New" pitchFamily="49" charset="0"/>
                <a:cs typeface="Courier New" pitchFamily="49" charset="0"/>
              </a:rPr>
              <a:t>")</a:t>
            </a:r>
          </a:p>
          <a:p>
            <a:pPr>
              <a:buNone/>
            </a:pPr>
            <a:r>
              <a:rPr lang="es-ES" sz="1600" dirty="0" smtClean="0">
                <a:latin typeface="Courier New" pitchFamily="49" charset="0"/>
                <a:cs typeface="Courier New" pitchFamily="49" charset="0"/>
              </a:rPr>
              <a:t>write.csv(</a:t>
            </a:r>
            <a:r>
              <a:rPr lang="es-ES" sz="1600" dirty="0" err="1" smtClean="0">
                <a:latin typeface="Courier New" pitchFamily="49" charset="0"/>
                <a:cs typeface="Courier New" pitchFamily="49" charset="0"/>
              </a:rPr>
              <a:t>geneListDown</a:t>
            </a:r>
            <a:r>
              <a:rPr lang="es-ES" sz="1600" dirty="0" smtClean="0">
                <a:latin typeface="Courier New" pitchFamily="49" charset="0"/>
                <a:cs typeface="Courier New" pitchFamily="49" charset="0"/>
              </a:rPr>
              <a:t>, </a:t>
            </a:r>
            <a:r>
              <a:rPr lang="es-ES" sz="1600" dirty="0" err="1" smtClean="0">
                <a:latin typeface="Courier New" pitchFamily="49" charset="0"/>
                <a:cs typeface="Courier New" pitchFamily="49" charset="0"/>
              </a:rPr>
              <a:t>file</a:t>
            </a:r>
            <a:r>
              <a:rPr lang="es-ES" sz="1600" dirty="0" smtClean="0">
                <a:latin typeface="Courier New" pitchFamily="49" charset="0"/>
                <a:cs typeface="Courier New" pitchFamily="49" charset="0"/>
              </a:rPr>
              <a:t>="</a:t>
            </a:r>
            <a:r>
              <a:rPr lang="es-ES" sz="1600" dirty="0" err="1" smtClean="0">
                <a:latin typeface="Courier New" pitchFamily="49" charset="0"/>
                <a:cs typeface="Courier New" pitchFamily="49" charset="0"/>
              </a:rPr>
              <a:t>selectedAvsB.down.csv</a:t>
            </a:r>
            <a:r>
              <a:rPr lang="es-ES" sz="1600" dirty="0" smtClean="0">
                <a:latin typeface="Courier New" pitchFamily="49" charset="0"/>
                <a:cs typeface="Courier New" pitchFamily="49" charset="0"/>
              </a:rPr>
              <a:t>")</a:t>
            </a:r>
          </a:p>
          <a:p>
            <a:pPr>
              <a:buNone/>
            </a:pPr>
            <a:r>
              <a:rPr lang="es-ES" sz="1600" dirty="0" smtClean="0">
                <a:latin typeface="Courier New" pitchFamily="49" charset="0"/>
                <a:cs typeface="Courier New" pitchFamily="49" charset="0"/>
              </a:rPr>
              <a:t>write.csv(</a:t>
            </a:r>
            <a:r>
              <a:rPr lang="es-ES" sz="1600" dirty="0" err="1" smtClean="0">
                <a:latin typeface="Courier New" pitchFamily="49" charset="0"/>
                <a:cs typeface="Courier New" pitchFamily="49" charset="0"/>
              </a:rPr>
              <a:t>geneUniverse</a:t>
            </a:r>
            <a:r>
              <a:rPr lang="es-ES" sz="1600" dirty="0" smtClean="0">
                <a:latin typeface="Courier New" pitchFamily="49" charset="0"/>
                <a:cs typeface="Courier New" pitchFamily="49" charset="0"/>
              </a:rPr>
              <a:t>, </a:t>
            </a:r>
            <a:r>
              <a:rPr lang="es-ES" sz="1600" dirty="0" err="1" smtClean="0">
                <a:latin typeface="Courier New" pitchFamily="49" charset="0"/>
                <a:cs typeface="Courier New" pitchFamily="49" charset="0"/>
              </a:rPr>
              <a:t>file</a:t>
            </a:r>
            <a:r>
              <a:rPr lang="es-ES" sz="1600" dirty="0" smtClean="0">
                <a:latin typeface="Courier New" pitchFamily="49" charset="0"/>
                <a:cs typeface="Courier New" pitchFamily="49" charset="0"/>
              </a:rPr>
              <a:t>="geneUniverse.csv")</a:t>
            </a:r>
            <a:endParaRPr lang="es-ES" sz="1600" dirty="0">
              <a:latin typeface="Courier New" pitchFamily="49" charset="0"/>
              <a:cs typeface="Courier New" pitchFamily="49"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smtClean="0"/>
              <a:t>A </a:t>
            </a:r>
            <a:r>
              <a:rPr lang="es-ES" dirty="0" err="1" smtClean="0"/>
              <a:t>quick</a:t>
            </a:r>
            <a:r>
              <a:rPr lang="es-ES" dirty="0" smtClean="0"/>
              <a:t> ORA </a:t>
            </a:r>
            <a:r>
              <a:rPr lang="es-ES" dirty="0" err="1" smtClean="0"/>
              <a:t>analysis</a:t>
            </a:r>
            <a:r>
              <a:rPr lang="es-ES" dirty="0" smtClean="0"/>
              <a:t> </a:t>
            </a:r>
            <a:r>
              <a:rPr lang="es-ES" dirty="0" err="1" smtClean="0"/>
              <a:t>with</a:t>
            </a:r>
            <a:r>
              <a:rPr lang="es-ES" dirty="0" smtClean="0"/>
              <a:t> R</a:t>
            </a:r>
            <a:endParaRPr lang="es-ES" dirty="0"/>
          </a:p>
        </p:txBody>
      </p:sp>
      <p:sp>
        <p:nvSpPr>
          <p:cNvPr id="3" name="2 Marcador de contenido"/>
          <p:cNvSpPr>
            <a:spLocks noGrp="1"/>
          </p:cNvSpPr>
          <p:nvPr>
            <p:ph idx="1"/>
          </p:nvPr>
        </p:nvSpPr>
        <p:spPr/>
        <p:txBody>
          <a:bodyPr>
            <a:noAutofit/>
          </a:bodyPr>
          <a:lstStyle/>
          <a:p>
            <a:pPr>
              <a:buNone/>
            </a:pPr>
            <a:r>
              <a:rPr lang="es-ES" sz="1400" dirty="0" smtClean="0"/>
              <a:t># </a:t>
            </a:r>
            <a:r>
              <a:rPr lang="es-ES" sz="1400" dirty="0" err="1" smtClean="0"/>
              <a:t>GOAnalysis</a:t>
            </a:r>
            <a:endParaRPr lang="es-ES" sz="1400" dirty="0" smtClean="0"/>
          </a:p>
          <a:p>
            <a:pPr>
              <a:buNone/>
            </a:pPr>
            <a:r>
              <a:rPr lang="es-ES" sz="1400" dirty="0" err="1" smtClean="0"/>
              <a:t>require</a:t>
            </a:r>
            <a:r>
              <a:rPr lang="es-ES" sz="1400" dirty="0" smtClean="0"/>
              <a:t>(</a:t>
            </a:r>
            <a:r>
              <a:rPr lang="es-ES" sz="1400" dirty="0" err="1" smtClean="0"/>
              <a:t>GOstats</a:t>
            </a:r>
            <a:r>
              <a:rPr lang="es-ES" sz="1400" dirty="0" smtClean="0"/>
              <a:t>)</a:t>
            </a:r>
          </a:p>
          <a:p>
            <a:pPr>
              <a:buNone/>
            </a:pPr>
            <a:r>
              <a:rPr lang="es-ES" sz="1400" dirty="0" smtClean="0"/>
              <a:t>## Creamos los "</a:t>
            </a:r>
            <a:r>
              <a:rPr lang="es-ES" sz="1400" dirty="0" err="1" smtClean="0"/>
              <a:t>hiperparametros</a:t>
            </a:r>
            <a:r>
              <a:rPr lang="es-ES" sz="1400" dirty="0" smtClean="0"/>
              <a:t>" en que se basa el </a:t>
            </a:r>
            <a:r>
              <a:rPr lang="es-ES" sz="1400" dirty="0" err="1" smtClean="0"/>
              <a:t>analisis</a:t>
            </a:r>
            <a:endParaRPr lang="es-ES" sz="1400" dirty="0" smtClean="0"/>
          </a:p>
          <a:p>
            <a:pPr>
              <a:buNone/>
            </a:pPr>
            <a:r>
              <a:rPr lang="es-ES" sz="1400" dirty="0" err="1" smtClean="0"/>
              <a:t>GOparams</a:t>
            </a:r>
            <a:r>
              <a:rPr lang="es-ES" sz="1400" dirty="0" smtClean="0"/>
              <a:t> = new("</a:t>
            </a:r>
            <a:r>
              <a:rPr lang="es-ES" sz="1400" dirty="0" err="1" smtClean="0"/>
              <a:t>GOHyperGParams</a:t>
            </a:r>
            <a:r>
              <a:rPr lang="es-ES" sz="1400" dirty="0" smtClean="0"/>
              <a:t>",</a:t>
            </a:r>
          </a:p>
          <a:p>
            <a:pPr>
              <a:buNone/>
            </a:pPr>
            <a:r>
              <a:rPr lang="es-ES" sz="1400" dirty="0" smtClean="0"/>
              <a:t>               </a:t>
            </a:r>
            <a:r>
              <a:rPr lang="es-ES" sz="1400" dirty="0" err="1" smtClean="0"/>
              <a:t>geneIds</a:t>
            </a:r>
            <a:r>
              <a:rPr lang="es-ES" sz="1400" dirty="0" smtClean="0"/>
              <a:t>=</a:t>
            </a:r>
            <a:r>
              <a:rPr lang="es-ES" sz="1400" dirty="0" err="1" smtClean="0"/>
              <a:t>geneListUp</a:t>
            </a:r>
            <a:r>
              <a:rPr lang="es-ES" sz="1400" dirty="0" smtClean="0"/>
              <a:t>, </a:t>
            </a:r>
            <a:r>
              <a:rPr lang="es-ES" sz="1400" dirty="0" err="1" smtClean="0"/>
              <a:t>universeGeneIds</a:t>
            </a:r>
            <a:r>
              <a:rPr lang="es-ES" sz="1400" dirty="0" smtClean="0"/>
              <a:t>=</a:t>
            </a:r>
            <a:r>
              <a:rPr lang="es-ES" sz="1400" dirty="0" err="1" smtClean="0"/>
              <a:t>geneUniverse</a:t>
            </a:r>
            <a:r>
              <a:rPr lang="es-ES" sz="1400" dirty="0" smtClean="0"/>
              <a:t>,  </a:t>
            </a:r>
            <a:r>
              <a:rPr lang="es-ES" sz="1400" dirty="0" err="1" smtClean="0"/>
              <a:t>annotation</a:t>
            </a:r>
            <a:r>
              <a:rPr lang="es-ES" sz="1400" dirty="0" smtClean="0"/>
              <a:t>="</a:t>
            </a:r>
            <a:r>
              <a:rPr lang="es-ES" sz="1400" dirty="0" err="1" smtClean="0"/>
              <a:t>org.Hs.eg.db</a:t>
            </a:r>
            <a:r>
              <a:rPr lang="es-ES" sz="1400" dirty="0" smtClean="0"/>
              <a:t>", </a:t>
            </a:r>
            <a:r>
              <a:rPr lang="es-ES" sz="1400" dirty="0" err="1" smtClean="0"/>
              <a:t>ontology</a:t>
            </a:r>
            <a:r>
              <a:rPr lang="es-ES" sz="1400" dirty="0" smtClean="0"/>
              <a:t>="BP",</a:t>
            </a:r>
          </a:p>
          <a:p>
            <a:pPr>
              <a:buNone/>
            </a:pPr>
            <a:r>
              <a:rPr lang="es-ES" sz="1400" dirty="0" smtClean="0"/>
              <a:t>               </a:t>
            </a:r>
            <a:r>
              <a:rPr lang="es-ES" sz="1400" dirty="0" err="1" smtClean="0"/>
              <a:t>pvalueCutoff</a:t>
            </a:r>
            <a:r>
              <a:rPr lang="es-ES" sz="1400" dirty="0" smtClean="0"/>
              <a:t>=0.001, </a:t>
            </a:r>
            <a:r>
              <a:rPr lang="es-ES" sz="1400" dirty="0" err="1" smtClean="0"/>
              <a:t>conditional</a:t>
            </a:r>
            <a:r>
              <a:rPr lang="es-ES" sz="1400" dirty="0" smtClean="0"/>
              <a:t>=FALSE,  </a:t>
            </a:r>
            <a:r>
              <a:rPr lang="es-ES" sz="1400" dirty="0" err="1" smtClean="0"/>
              <a:t>testDirection</a:t>
            </a:r>
            <a:r>
              <a:rPr lang="es-ES" sz="1400" dirty="0" smtClean="0"/>
              <a:t>="</a:t>
            </a:r>
            <a:r>
              <a:rPr lang="es-ES" sz="1400" dirty="0" err="1" smtClean="0"/>
              <a:t>over</a:t>
            </a:r>
            <a:r>
              <a:rPr lang="es-ES" sz="1400" dirty="0" smtClean="0"/>
              <a:t>")</a:t>
            </a:r>
          </a:p>
          <a:p>
            <a:pPr>
              <a:buNone/>
            </a:pPr>
            <a:r>
              <a:rPr lang="es-ES" sz="1400" dirty="0" err="1" smtClean="0"/>
              <a:t>KEGGparams</a:t>
            </a:r>
            <a:r>
              <a:rPr lang="es-ES" sz="1400" dirty="0" smtClean="0"/>
              <a:t> = new("</a:t>
            </a:r>
            <a:r>
              <a:rPr lang="es-ES" sz="1400" dirty="0" err="1" smtClean="0"/>
              <a:t>KEGGHyperGParams</a:t>
            </a:r>
            <a:r>
              <a:rPr lang="es-ES" sz="1400" dirty="0" smtClean="0"/>
              <a:t>",</a:t>
            </a:r>
          </a:p>
          <a:p>
            <a:pPr>
              <a:buNone/>
            </a:pPr>
            <a:r>
              <a:rPr lang="es-ES" sz="1400" dirty="0" smtClean="0"/>
              <a:t>                 </a:t>
            </a:r>
            <a:r>
              <a:rPr lang="es-ES" sz="1400" dirty="0" err="1" smtClean="0"/>
              <a:t>geneIds</a:t>
            </a:r>
            <a:r>
              <a:rPr lang="es-ES" sz="1400" dirty="0" smtClean="0"/>
              <a:t>=</a:t>
            </a:r>
            <a:r>
              <a:rPr lang="es-ES" sz="1400" dirty="0" err="1" smtClean="0"/>
              <a:t>geneListUp</a:t>
            </a:r>
            <a:r>
              <a:rPr lang="es-ES" sz="1400" dirty="0" smtClean="0"/>
              <a:t>, </a:t>
            </a:r>
            <a:r>
              <a:rPr lang="es-ES" sz="1400" dirty="0" err="1" smtClean="0"/>
              <a:t>universeGeneIds</a:t>
            </a:r>
            <a:r>
              <a:rPr lang="es-ES" sz="1400" dirty="0" smtClean="0"/>
              <a:t>=</a:t>
            </a:r>
            <a:r>
              <a:rPr lang="es-ES" sz="1400" dirty="0" err="1" smtClean="0"/>
              <a:t>geneUniverse</a:t>
            </a:r>
            <a:r>
              <a:rPr lang="es-ES" sz="1400" dirty="0" smtClean="0"/>
              <a:t>,</a:t>
            </a:r>
          </a:p>
          <a:p>
            <a:pPr>
              <a:buNone/>
            </a:pPr>
            <a:r>
              <a:rPr lang="es-ES" sz="1400" dirty="0" smtClean="0"/>
              <a:t>                 </a:t>
            </a:r>
            <a:r>
              <a:rPr lang="es-ES" sz="1400" dirty="0" err="1" smtClean="0"/>
              <a:t>annotation</a:t>
            </a:r>
            <a:r>
              <a:rPr lang="es-ES" sz="1400" dirty="0" smtClean="0"/>
              <a:t>="</a:t>
            </a:r>
            <a:r>
              <a:rPr lang="es-ES" sz="1400" dirty="0" err="1" smtClean="0"/>
              <a:t>org.Hs.eg.db</a:t>
            </a:r>
            <a:r>
              <a:rPr lang="es-ES" sz="1400" dirty="0" smtClean="0"/>
              <a:t>",        </a:t>
            </a:r>
            <a:r>
              <a:rPr lang="es-ES" sz="1400" dirty="0" err="1" smtClean="0"/>
              <a:t>pvalueCutoff</a:t>
            </a:r>
            <a:r>
              <a:rPr lang="es-ES" sz="1400" dirty="0" smtClean="0"/>
              <a:t>=0.01, </a:t>
            </a:r>
            <a:r>
              <a:rPr lang="es-ES" sz="1400" dirty="0" err="1" smtClean="0"/>
              <a:t>testDirection</a:t>
            </a:r>
            <a:r>
              <a:rPr lang="es-ES" sz="1400" dirty="0" smtClean="0"/>
              <a:t>="</a:t>
            </a:r>
            <a:r>
              <a:rPr lang="es-ES" sz="1400" dirty="0" err="1" smtClean="0"/>
              <a:t>over</a:t>
            </a:r>
            <a:r>
              <a:rPr lang="es-ES" sz="1400" dirty="0" smtClean="0"/>
              <a:t>")</a:t>
            </a:r>
          </a:p>
          <a:p>
            <a:pPr>
              <a:buNone/>
            </a:pPr>
            <a:r>
              <a:rPr lang="es-ES" sz="1400" dirty="0" smtClean="0"/>
              <a:t>## Ejecutamos los </a:t>
            </a:r>
            <a:r>
              <a:rPr lang="es-ES" sz="1400" dirty="0" err="1" smtClean="0"/>
              <a:t>analisis</a:t>
            </a:r>
            <a:endParaRPr lang="es-ES" sz="1400" dirty="0" smtClean="0"/>
          </a:p>
          <a:p>
            <a:pPr>
              <a:buNone/>
            </a:pPr>
            <a:r>
              <a:rPr lang="es-ES" sz="1400" dirty="0" err="1" smtClean="0"/>
              <a:t>GOhyper</a:t>
            </a:r>
            <a:r>
              <a:rPr lang="es-ES" sz="1400" dirty="0" smtClean="0"/>
              <a:t> = </a:t>
            </a:r>
            <a:r>
              <a:rPr lang="es-ES" sz="1400" dirty="0" err="1" smtClean="0"/>
              <a:t>hyperGTest</a:t>
            </a:r>
            <a:r>
              <a:rPr lang="es-ES" sz="1400" dirty="0" smtClean="0"/>
              <a:t>(</a:t>
            </a:r>
            <a:r>
              <a:rPr lang="es-ES" sz="1400" dirty="0" err="1" smtClean="0"/>
              <a:t>GOparams</a:t>
            </a:r>
            <a:r>
              <a:rPr lang="es-ES" sz="1400" dirty="0" smtClean="0"/>
              <a:t>)</a:t>
            </a:r>
          </a:p>
          <a:p>
            <a:pPr>
              <a:buNone/>
            </a:pPr>
            <a:r>
              <a:rPr lang="es-ES" sz="1400" dirty="0" err="1" smtClean="0"/>
              <a:t>KEGGhyper</a:t>
            </a:r>
            <a:r>
              <a:rPr lang="es-ES" sz="1400" dirty="0" smtClean="0"/>
              <a:t> = </a:t>
            </a:r>
            <a:r>
              <a:rPr lang="es-ES" sz="1400" dirty="0" err="1" smtClean="0"/>
              <a:t>hyperGTest</a:t>
            </a:r>
            <a:r>
              <a:rPr lang="es-ES" sz="1400" dirty="0" smtClean="0"/>
              <a:t>(</a:t>
            </a:r>
            <a:r>
              <a:rPr lang="es-ES" sz="1400" dirty="0" err="1" smtClean="0"/>
              <a:t>KEGGparams</a:t>
            </a:r>
            <a:r>
              <a:rPr lang="es-ES" sz="1400" dirty="0" smtClean="0"/>
              <a:t>)</a:t>
            </a:r>
          </a:p>
          <a:p>
            <a:pPr>
              <a:buNone/>
            </a:pPr>
            <a:r>
              <a:rPr lang="es-ES" sz="1400" dirty="0" err="1" smtClean="0"/>
              <a:t>cat</a:t>
            </a:r>
            <a:r>
              <a:rPr lang="es-ES" sz="1400" dirty="0" smtClean="0"/>
              <a:t>("GO\n"); </a:t>
            </a:r>
            <a:r>
              <a:rPr lang="es-ES" sz="1400" dirty="0" err="1" smtClean="0"/>
              <a:t>print</a:t>
            </a:r>
            <a:r>
              <a:rPr lang="es-ES" sz="1400" dirty="0" smtClean="0"/>
              <a:t>(head(</a:t>
            </a:r>
            <a:r>
              <a:rPr lang="es-ES" sz="1400" dirty="0" err="1" smtClean="0"/>
              <a:t>summary</a:t>
            </a:r>
            <a:r>
              <a:rPr lang="es-ES" sz="1400" dirty="0" smtClean="0"/>
              <a:t>(</a:t>
            </a:r>
            <a:r>
              <a:rPr lang="es-ES" sz="1400" dirty="0" err="1" smtClean="0"/>
              <a:t>GOhyper</a:t>
            </a:r>
            <a:r>
              <a:rPr lang="es-ES" sz="1400" dirty="0" smtClean="0"/>
              <a:t>)))</a:t>
            </a:r>
          </a:p>
          <a:p>
            <a:pPr>
              <a:buNone/>
            </a:pPr>
            <a:r>
              <a:rPr lang="es-ES" sz="1400" dirty="0" err="1" smtClean="0"/>
              <a:t>cat</a:t>
            </a:r>
            <a:r>
              <a:rPr lang="es-ES" sz="1400" dirty="0" smtClean="0"/>
              <a:t>("KEGG\n"); </a:t>
            </a:r>
            <a:r>
              <a:rPr lang="es-ES" sz="1400" dirty="0" err="1" smtClean="0"/>
              <a:t>print</a:t>
            </a:r>
            <a:r>
              <a:rPr lang="es-ES" sz="1400" dirty="0" smtClean="0"/>
              <a:t>(head(</a:t>
            </a:r>
            <a:r>
              <a:rPr lang="es-ES" sz="1400" dirty="0" err="1" smtClean="0"/>
              <a:t>summary</a:t>
            </a:r>
            <a:r>
              <a:rPr lang="es-ES" sz="1400" dirty="0" smtClean="0"/>
              <a:t>(</a:t>
            </a:r>
            <a:r>
              <a:rPr lang="es-ES" sz="1400" dirty="0" err="1" smtClean="0"/>
              <a:t>KEGGhyper</a:t>
            </a:r>
            <a:r>
              <a:rPr lang="es-ES" sz="1400" dirty="0" smtClean="0"/>
              <a:t>)))</a:t>
            </a:r>
          </a:p>
          <a:p>
            <a:pPr>
              <a:buNone/>
            </a:pPr>
            <a:r>
              <a:rPr lang="es-ES" sz="1400" dirty="0" smtClean="0"/>
              <a:t>  # Creamos un informe </a:t>
            </a:r>
            <a:r>
              <a:rPr lang="es-ES" sz="1400" dirty="0" err="1" smtClean="0"/>
              <a:t>html</a:t>
            </a:r>
            <a:r>
              <a:rPr lang="es-ES" sz="1400" dirty="0" smtClean="0"/>
              <a:t> con los resultados</a:t>
            </a:r>
          </a:p>
          <a:p>
            <a:pPr>
              <a:buNone/>
            </a:pPr>
            <a:r>
              <a:rPr lang="es-ES" sz="1400" dirty="0" err="1" smtClean="0"/>
              <a:t>GOfilename</a:t>
            </a:r>
            <a:r>
              <a:rPr lang="es-ES" sz="1400" dirty="0" smtClean="0"/>
              <a:t> =</a:t>
            </a:r>
            <a:r>
              <a:rPr lang="es-ES" sz="1400" dirty="0" err="1" smtClean="0"/>
              <a:t>file.path</a:t>
            </a:r>
            <a:r>
              <a:rPr lang="es-ES" sz="1400" dirty="0" smtClean="0"/>
              <a:t>(paste("</a:t>
            </a:r>
            <a:r>
              <a:rPr lang="es-ES" sz="1400" dirty="0" err="1" smtClean="0"/>
              <a:t>GOResults.",".html</a:t>
            </a:r>
            <a:r>
              <a:rPr lang="es-ES" sz="1400" dirty="0" smtClean="0"/>
              <a:t>", </a:t>
            </a:r>
            <a:r>
              <a:rPr lang="es-ES" sz="1400" dirty="0" err="1" smtClean="0"/>
              <a:t>sep</a:t>
            </a:r>
            <a:r>
              <a:rPr lang="es-ES" sz="1400" dirty="0" smtClean="0"/>
              <a:t>=""))</a:t>
            </a:r>
          </a:p>
          <a:p>
            <a:pPr>
              <a:buNone/>
            </a:pPr>
            <a:r>
              <a:rPr lang="es-ES" sz="1400" dirty="0" err="1" smtClean="0"/>
              <a:t>KEGGfilename</a:t>
            </a:r>
            <a:r>
              <a:rPr lang="es-ES" sz="1400" dirty="0" smtClean="0"/>
              <a:t> =</a:t>
            </a:r>
            <a:r>
              <a:rPr lang="es-ES" sz="1400" dirty="0" err="1" smtClean="0"/>
              <a:t>file.path</a:t>
            </a:r>
            <a:r>
              <a:rPr lang="es-ES" sz="1400" dirty="0" smtClean="0"/>
              <a:t>(paste("</a:t>
            </a:r>
            <a:r>
              <a:rPr lang="es-ES" sz="1400" dirty="0" err="1" smtClean="0"/>
              <a:t>KEGGResults.",".html</a:t>
            </a:r>
            <a:r>
              <a:rPr lang="es-ES" sz="1400" dirty="0" smtClean="0"/>
              <a:t>", </a:t>
            </a:r>
            <a:r>
              <a:rPr lang="es-ES" sz="1400" dirty="0" err="1" smtClean="0"/>
              <a:t>sep</a:t>
            </a:r>
            <a:r>
              <a:rPr lang="es-ES" sz="1400" dirty="0" smtClean="0"/>
              <a:t>=""))</a:t>
            </a:r>
          </a:p>
          <a:p>
            <a:pPr>
              <a:buNone/>
            </a:pPr>
            <a:r>
              <a:rPr lang="es-ES" sz="1400" dirty="0" err="1" smtClean="0"/>
              <a:t>htmlReport</a:t>
            </a:r>
            <a:r>
              <a:rPr lang="es-ES" sz="1400" dirty="0" smtClean="0"/>
              <a:t>(</a:t>
            </a:r>
            <a:r>
              <a:rPr lang="es-ES" sz="1400" dirty="0" err="1" smtClean="0"/>
              <a:t>GOhyper</a:t>
            </a:r>
            <a:r>
              <a:rPr lang="es-ES" sz="1400" dirty="0" smtClean="0"/>
              <a:t>, </a:t>
            </a:r>
            <a:r>
              <a:rPr lang="es-ES" sz="1400" dirty="0" err="1" smtClean="0"/>
              <a:t>file</a:t>
            </a:r>
            <a:r>
              <a:rPr lang="es-ES" sz="1400" dirty="0" smtClean="0"/>
              <a:t> = </a:t>
            </a:r>
            <a:r>
              <a:rPr lang="es-ES" sz="1400" dirty="0" err="1" smtClean="0"/>
              <a:t>GOfilename</a:t>
            </a:r>
            <a:r>
              <a:rPr lang="es-ES" sz="1400" dirty="0" smtClean="0"/>
              <a:t>, </a:t>
            </a:r>
            <a:r>
              <a:rPr lang="es-ES" sz="1400" dirty="0" err="1" smtClean="0"/>
              <a:t>summary.args</a:t>
            </a:r>
            <a:r>
              <a:rPr lang="es-ES" sz="1400" dirty="0" smtClean="0"/>
              <a:t>=</a:t>
            </a:r>
            <a:r>
              <a:rPr lang="es-ES" sz="1400" dirty="0" err="1" smtClean="0"/>
              <a:t>list</a:t>
            </a:r>
            <a:r>
              <a:rPr lang="es-ES" sz="1400" dirty="0" smtClean="0"/>
              <a:t>("</a:t>
            </a:r>
            <a:r>
              <a:rPr lang="es-ES" sz="1400" dirty="0" err="1" smtClean="0"/>
              <a:t>htmlLinks</a:t>
            </a:r>
            <a:r>
              <a:rPr lang="es-ES" sz="1400" dirty="0" smtClean="0"/>
              <a:t>"=TRUE))</a:t>
            </a:r>
          </a:p>
          <a:p>
            <a:pPr>
              <a:buNone/>
            </a:pPr>
            <a:r>
              <a:rPr lang="es-ES" sz="1400" dirty="0" err="1" smtClean="0"/>
              <a:t>htmlReport</a:t>
            </a:r>
            <a:r>
              <a:rPr lang="es-ES" sz="1400" dirty="0" smtClean="0"/>
              <a:t>(</a:t>
            </a:r>
            <a:r>
              <a:rPr lang="es-ES" sz="1400" dirty="0" err="1" smtClean="0"/>
              <a:t>KEGGhyper</a:t>
            </a:r>
            <a:r>
              <a:rPr lang="es-ES" sz="1400" dirty="0" smtClean="0"/>
              <a:t>, </a:t>
            </a:r>
            <a:r>
              <a:rPr lang="es-ES" sz="1400" dirty="0" err="1" smtClean="0"/>
              <a:t>file</a:t>
            </a:r>
            <a:r>
              <a:rPr lang="es-ES" sz="1400" dirty="0" smtClean="0"/>
              <a:t> = </a:t>
            </a:r>
            <a:r>
              <a:rPr lang="es-ES" sz="1400" dirty="0" err="1" smtClean="0"/>
              <a:t>KEGGfilename</a:t>
            </a:r>
            <a:r>
              <a:rPr lang="es-ES" sz="1400" dirty="0" smtClean="0"/>
              <a:t>, </a:t>
            </a:r>
            <a:r>
              <a:rPr lang="es-ES" sz="1400" dirty="0" err="1" smtClean="0"/>
              <a:t>summary.args</a:t>
            </a:r>
            <a:r>
              <a:rPr lang="es-ES" sz="1400" dirty="0" smtClean="0"/>
              <a:t>=</a:t>
            </a:r>
            <a:r>
              <a:rPr lang="es-ES" sz="1400" dirty="0" err="1" smtClean="0"/>
              <a:t>list</a:t>
            </a:r>
            <a:r>
              <a:rPr lang="es-ES" sz="1400" dirty="0" smtClean="0"/>
              <a:t>("</a:t>
            </a:r>
            <a:r>
              <a:rPr lang="es-ES" sz="1400" dirty="0" err="1" smtClean="0"/>
              <a:t>htmlLinks</a:t>
            </a:r>
            <a:r>
              <a:rPr lang="es-ES" sz="1400" dirty="0" smtClean="0"/>
              <a:t>"=TRUE))</a:t>
            </a:r>
          </a:p>
          <a:p>
            <a:pPr>
              <a:buNone/>
            </a:pPr>
            <a:endParaRPr lang="es-ES" sz="14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err="1" smtClean="0"/>
              <a:t>Expected</a:t>
            </a:r>
            <a:r>
              <a:rPr lang="es-ES" dirty="0" smtClean="0"/>
              <a:t> output</a:t>
            </a:r>
            <a:endParaRPr lang="es-ES" dirty="0"/>
          </a:p>
        </p:txBody>
      </p:sp>
      <p:pic>
        <p:nvPicPr>
          <p:cNvPr id="187394" name="Picture 2"/>
          <p:cNvPicPr>
            <a:picLocks noChangeAspect="1" noChangeArrowheads="1"/>
          </p:cNvPicPr>
          <p:nvPr/>
        </p:nvPicPr>
        <p:blipFill>
          <a:blip r:embed="rId2" cstate="print"/>
          <a:srcRect/>
          <a:stretch>
            <a:fillRect/>
          </a:stretch>
        </p:blipFill>
        <p:spPr bwMode="auto">
          <a:xfrm>
            <a:off x="304800" y="3810000"/>
            <a:ext cx="8542322" cy="2667000"/>
          </a:xfrm>
          <a:prstGeom prst="rect">
            <a:avLst/>
          </a:prstGeom>
          <a:noFill/>
          <a:ln w="9525">
            <a:noFill/>
            <a:miter lim="800000"/>
            <a:headEnd/>
            <a:tailEnd/>
          </a:ln>
        </p:spPr>
      </p:pic>
      <p:pic>
        <p:nvPicPr>
          <p:cNvPr id="187395" name="Picture 3"/>
          <p:cNvPicPr>
            <a:picLocks noChangeAspect="1" noChangeArrowheads="1"/>
          </p:cNvPicPr>
          <p:nvPr/>
        </p:nvPicPr>
        <p:blipFill>
          <a:blip r:embed="rId3" cstate="print"/>
          <a:srcRect/>
          <a:stretch>
            <a:fillRect/>
          </a:stretch>
        </p:blipFill>
        <p:spPr bwMode="auto">
          <a:xfrm>
            <a:off x="228600" y="1143000"/>
            <a:ext cx="8840508" cy="2362200"/>
          </a:xfrm>
          <a:prstGeom prst="rect">
            <a:avLst/>
          </a:prstGeom>
          <a:noFill/>
          <a:ln w="9525">
            <a:no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Summary</a:t>
            </a:r>
            <a:endParaRPr lang="en-US" dirty="0"/>
          </a:p>
        </p:txBody>
      </p:sp>
      <p:sp>
        <p:nvSpPr>
          <p:cNvPr id="3" name="Content Placeholder 2"/>
          <p:cNvSpPr>
            <a:spLocks noGrp="1"/>
          </p:cNvSpPr>
          <p:nvPr>
            <p:ph idx="1"/>
          </p:nvPr>
        </p:nvSpPr>
        <p:spPr>
          <a:xfrm>
            <a:off x="457200" y="1378440"/>
            <a:ext cx="8229600" cy="4525963"/>
          </a:xfrm>
        </p:spPr>
        <p:txBody>
          <a:bodyPr>
            <a:normAutofit/>
          </a:bodyPr>
          <a:lstStyle/>
          <a:p>
            <a:r>
              <a:rPr lang="en-US" sz="2800" dirty="0" smtClean="0"/>
              <a:t>Pathway Analysis is a useful approach to help gain biological understanding from omics-based studies.</a:t>
            </a:r>
          </a:p>
          <a:p>
            <a:r>
              <a:rPr lang="en-US" sz="2800" dirty="0" smtClean="0"/>
              <a:t>There are many ways, many methods, many tools </a:t>
            </a:r>
            <a:r>
              <a:rPr lang="en-US" sz="2800" dirty="0" smtClean="0">
                <a:sym typeface="Wingdings" panose="05000000000000000000" pitchFamily="2" charset="2"/>
              </a:rPr>
              <a:t></a:t>
            </a:r>
          </a:p>
          <a:p>
            <a:r>
              <a:rPr lang="en-US" sz="2800" dirty="0" smtClean="0">
                <a:sym typeface="Wingdings" panose="05000000000000000000" pitchFamily="2" charset="2"/>
              </a:rPr>
              <a:t>Choice of the method should be guided by</a:t>
            </a:r>
          </a:p>
          <a:p>
            <a:pPr lvl="1"/>
            <a:r>
              <a:rPr lang="en-US" sz="2400" dirty="0" smtClean="0">
                <a:sym typeface="Wingdings" panose="05000000000000000000" pitchFamily="2" charset="2"/>
              </a:rPr>
              <a:t> a combination of availability, ease of use and usefulness , </a:t>
            </a:r>
          </a:p>
          <a:p>
            <a:pPr lvl="1"/>
            <a:r>
              <a:rPr lang="en-US" sz="2400" dirty="0" smtClean="0">
                <a:sym typeface="Wingdings" panose="05000000000000000000" pitchFamily="2" charset="2"/>
              </a:rPr>
              <a:t>Usually obtained from a good understanding of how it</a:t>
            </a:r>
          </a:p>
          <a:p>
            <a:r>
              <a:rPr lang="en-US" sz="2800" dirty="0" smtClean="0">
                <a:sym typeface="Wingdings" panose="05000000000000000000" pitchFamily="2" charset="2"/>
              </a:rPr>
              <a:t>Different methods may yield different results</a:t>
            </a:r>
          </a:p>
          <a:p>
            <a:pPr lvl="1"/>
            <a:r>
              <a:rPr lang="en-US" sz="2400" dirty="0" smtClean="0">
                <a:sym typeface="Wingdings" panose="05000000000000000000" pitchFamily="2" charset="2"/>
              </a:rPr>
              <a:t>Worth checking!</a:t>
            </a:r>
            <a:endParaRPr lang="en-US" sz="2400" dirty="0" smtClean="0"/>
          </a:p>
        </p:txBody>
      </p:sp>
      <p:sp>
        <p:nvSpPr>
          <p:cNvPr id="4" name="Content Placeholder 2"/>
          <p:cNvSpPr txBox="1">
            <a:spLocks/>
          </p:cNvSpPr>
          <p:nvPr/>
        </p:nvSpPr>
        <p:spPr>
          <a:xfrm>
            <a:off x="1229615" y="0"/>
            <a:ext cx="8229600" cy="4525963"/>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98940693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8984</TotalTime>
  <Words>4782</Words>
  <Application>Microsoft Office PowerPoint</Application>
  <PresentationFormat>Presentación en pantalla (4:3)</PresentationFormat>
  <Paragraphs>889</Paragraphs>
  <Slides>101</Slides>
  <Notes>60</Notes>
  <HiddenSlides>23</HiddenSlides>
  <MMClips>0</MMClips>
  <ScaleCrop>false</ScaleCrop>
  <HeadingPairs>
    <vt:vector size="4" baseType="variant">
      <vt:variant>
        <vt:lpstr>Tema</vt:lpstr>
      </vt:variant>
      <vt:variant>
        <vt:i4>1</vt:i4>
      </vt:variant>
      <vt:variant>
        <vt:lpstr>Títulos de diapositiva</vt:lpstr>
      </vt:variant>
      <vt:variant>
        <vt:i4>101</vt:i4>
      </vt:variant>
    </vt:vector>
  </HeadingPairs>
  <TitlesOfParts>
    <vt:vector size="102" baseType="lpstr">
      <vt:lpstr>Tema de Office</vt:lpstr>
      <vt:lpstr>An Introduction to Pathway Analysis</vt:lpstr>
      <vt:lpstr>Outline</vt:lpstr>
      <vt:lpstr>(Bio)Statistics and Bioinformatics Research groups</vt:lpstr>
      <vt:lpstr>The Statistics and Bioinformatics Unit</vt:lpstr>
      <vt:lpstr>Introduction &amp; Background</vt:lpstr>
      <vt:lpstr>Health, disease and pathways</vt:lpstr>
      <vt:lpstr>Pathway Analysis</vt:lpstr>
      <vt:lpstr>Managing Gene Lists</vt:lpstr>
      <vt:lpstr>The life-cycle of an omics-based study</vt:lpstr>
      <vt:lpstr>The (in)famous “where to now?” question</vt:lpstr>
      <vt:lpstr>From gene lists to Pathway Analysis</vt:lpstr>
      <vt:lpstr>Case study 1</vt:lpstr>
      <vt:lpstr>Case study 2</vt:lpstr>
      <vt:lpstr>Gene Lists and Annotations</vt:lpstr>
      <vt:lpstr>Gene and Protein Identifiers</vt:lpstr>
      <vt:lpstr>Common Identifiers</vt:lpstr>
      <vt:lpstr>Identifier Mapping</vt:lpstr>
      <vt:lpstr>ID Challenges</vt:lpstr>
      <vt:lpstr>Presentación de PowerPoint</vt:lpstr>
      <vt:lpstr>Use ID converters to prepare list</vt:lpstr>
      <vt:lpstr>ID Mapping Services</vt:lpstr>
      <vt:lpstr>Beware of ambiguous ID mappings</vt:lpstr>
      <vt:lpstr>Recommendations</vt:lpstr>
      <vt:lpstr>The Gene Ontology (at last)</vt:lpstr>
      <vt:lpstr>Where is pathway information? </vt:lpstr>
      <vt:lpstr>What is the Gene Ontology (GO)?</vt:lpstr>
      <vt:lpstr>GO Structure</vt:lpstr>
      <vt:lpstr>What is covered by the GO?</vt:lpstr>
      <vt:lpstr>Part 1/2: Terms</vt:lpstr>
      <vt:lpstr>Part 2/2: Annotations</vt:lpstr>
      <vt:lpstr>Annotation Sources</vt:lpstr>
      <vt:lpstr>Evidence Types</vt:lpstr>
      <vt:lpstr>Species Coverage</vt:lpstr>
      <vt:lpstr>Variable Coverage</vt:lpstr>
      <vt:lpstr>Contributing Databases</vt:lpstr>
      <vt:lpstr>GO Slim Sets</vt:lpstr>
      <vt:lpstr>GO Software Tools</vt:lpstr>
      <vt:lpstr>Accessing GO: QuickGO</vt:lpstr>
      <vt:lpstr>Pathway Databases</vt:lpstr>
      <vt:lpstr>Sources of Gene Attributes</vt:lpstr>
      <vt:lpstr>Ensembl BioMart</vt:lpstr>
      <vt:lpstr>Pathway Analysis</vt:lpstr>
      <vt:lpstr>Pathway and Network Analysis</vt:lpstr>
      <vt:lpstr>Benefits of Pathway Analysis</vt:lpstr>
      <vt:lpstr>Types of Pathway Analysis</vt:lpstr>
      <vt:lpstr>Types of input for Pathway Analysis</vt:lpstr>
      <vt:lpstr>Types of Pathway Analysis depending on  input and test performed</vt:lpstr>
      <vt:lpstr>Over-representation analysis</vt:lpstr>
      <vt:lpstr>Presentación de PowerPoint</vt:lpstr>
      <vt:lpstr>Enrichment Test</vt:lpstr>
      <vt:lpstr>Gene list enrichment analysis</vt:lpstr>
      <vt:lpstr>Two-class design for gene lists</vt:lpstr>
      <vt:lpstr>Example gene list enrichment test</vt:lpstr>
      <vt:lpstr>Example gene list enrichment test</vt:lpstr>
      <vt:lpstr>Example gene list enrichment test</vt:lpstr>
      <vt:lpstr>Naive Analysis: A Fisher test using R</vt:lpstr>
      <vt:lpstr>Recipe for gene list enrichment test</vt:lpstr>
      <vt:lpstr>Possible problems with gene list test</vt:lpstr>
      <vt:lpstr>Alternative: Gene Set Testing</vt:lpstr>
      <vt:lpstr>Gene Sets </vt:lpstr>
      <vt:lpstr>Gene Set (Enrichment) Analysis</vt:lpstr>
      <vt:lpstr>Presentación de PowerPoint</vt:lpstr>
      <vt:lpstr>The GSEA method</vt:lpstr>
      <vt:lpstr>The GSEA method</vt:lpstr>
      <vt:lpstr>Recipe for ranked list enrichment test</vt:lpstr>
      <vt:lpstr>GSEA variants</vt:lpstr>
      <vt:lpstr>Multiple test corrections</vt:lpstr>
      <vt:lpstr>How to win the P-value lottery</vt:lpstr>
      <vt:lpstr>Simple P-value correction: Bonferroni</vt:lpstr>
      <vt:lpstr>Bonferroni correction caveats</vt:lpstr>
      <vt:lpstr>False discovery rate (FDR)</vt:lpstr>
      <vt:lpstr>Benjamini-Hochberg example I</vt:lpstr>
      <vt:lpstr>Benjamini-Hochberg example II</vt:lpstr>
      <vt:lpstr>Benjamini-Hochberg example III</vt:lpstr>
      <vt:lpstr>Benjamini-Hochberg example III</vt:lpstr>
      <vt:lpstr>Reducing correction stringency</vt:lpstr>
      <vt:lpstr>Tools for Pathway Analysis</vt:lpstr>
      <vt:lpstr>R/Bioconductor</vt:lpstr>
      <vt:lpstr>Other (non-R) pathway analysis tools</vt:lpstr>
      <vt:lpstr>BABELOMICS (FATIGO et alt.)</vt:lpstr>
      <vt:lpstr>Upload gene list, set parameters</vt:lpstr>
      <vt:lpstr>Obtain “significantly enriched” sets</vt:lpstr>
      <vt:lpstr>Visualize results</vt:lpstr>
      <vt:lpstr>Visualize results</vt:lpstr>
      <vt:lpstr>“Official” GSEA. BROAD Institute</vt:lpstr>
      <vt:lpstr>Upload data matrix (not gene list!)</vt:lpstr>
      <vt:lpstr>Set analysis parameters and gene sets</vt:lpstr>
      <vt:lpstr>Get results. Interpret output</vt:lpstr>
      <vt:lpstr>DAVID</vt:lpstr>
      <vt:lpstr>Upload gene lists. Define background</vt:lpstr>
      <vt:lpstr>Results</vt:lpstr>
      <vt:lpstr>Results</vt:lpstr>
      <vt:lpstr>Results</vt:lpstr>
      <vt:lpstr>Ingenuity Pathways</vt:lpstr>
      <vt:lpstr>Exercise</vt:lpstr>
      <vt:lpstr>R code to prepare the data</vt:lpstr>
      <vt:lpstr>A quick ORA analysis with R</vt:lpstr>
      <vt:lpstr>Expected output</vt:lpstr>
      <vt:lpstr>Summary</vt:lpstr>
      <vt:lpstr>References</vt:lpstr>
      <vt:lpstr>Acknowledgements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Fatima Nunez</dc:creator>
  <cp:lastModifiedBy>Alexandre</cp:lastModifiedBy>
  <cp:revision>239</cp:revision>
  <cp:lastPrinted>1601-01-01T00:00:00Z</cp:lastPrinted>
  <dcterms:created xsi:type="dcterms:W3CDTF">1601-01-01T00:00:00Z</dcterms:created>
  <dcterms:modified xsi:type="dcterms:W3CDTF">2017-05-24T08:16:06Z</dcterms:modified>
</cp:coreProperties>
</file>